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73976121d2_0_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73976121d2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73976121d2_0_2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73976121d2_0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73976121d2_0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73976121d2_0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73976121d2_0_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73976121d2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73976121d2_0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73976121d2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73976121d2_0_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73976121d2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73976121d2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73976121d2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73976121d2_0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73976121d2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63ffa3561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63ffa3561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63ffa3561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63ffa3561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73976121d2_0_3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73976121d2_0_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Gjestfrihet</a:t>
            </a:r>
            <a:endParaRPr/>
          </a:p>
        </p:txBody>
      </p:sp>
      <p:sp>
        <p:nvSpPr>
          <p:cNvPr id="68" name="Google Shape;68;p13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8675" y="352000"/>
            <a:ext cx="3578150" cy="4601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0750" y="152400"/>
            <a:ext cx="3225799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/>
          <p:nvPr/>
        </p:nvSpPr>
        <p:spPr>
          <a:xfrm>
            <a:off x="4572000" y="611250"/>
            <a:ext cx="4093500" cy="20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Tim Keller: Hospitality</a:t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8. juni 2008, podcast</a:t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6" name="Google Shape;7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0700" y="1402625"/>
            <a:ext cx="2573100" cy="171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Matteus 25: 35-36</a:t>
            </a:r>
            <a:endParaRPr/>
          </a:p>
        </p:txBody>
      </p:sp>
      <p:sp>
        <p:nvSpPr>
          <p:cNvPr id="82" name="Google Shape;82;p15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o" sz="2000">
                <a:solidFill>
                  <a:schemeClr val="dk2"/>
                </a:solidFill>
              </a:rPr>
              <a:t>35 For jeg var sulten, og dere ga meg mat; jeg var tørst, og dere ga meg drikke; jeg var fremmed, og dere tok imot meg; 36 jeg var naken, og dere kledde meg; jeg var syk, og dere så til meg; jeg var i fengsel, og dere besøkte meg.’</a:t>
            </a:r>
            <a:endParaRPr sz="2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Hebreerne 13, 1-2</a:t>
            </a:r>
            <a:endParaRPr/>
          </a:p>
        </p:txBody>
      </p:sp>
      <p:sp>
        <p:nvSpPr>
          <p:cNvPr id="88" name="Google Shape;88;p16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o" sz="2400">
                <a:solidFill>
                  <a:srgbClr val="000000"/>
                </a:solidFill>
              </a:rPr>
              <a:t>Hebreerne 13, 1-2 :  “Hold søskenkjærligheten levende. Glem ikke å være gjestfri for på den måten har noen av dere hatt engler på besøk, uten å vite det.”</a:t>
            </a:r>
            <a:endParaRPr sz="3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Keiser Julian (362 e.kr)</a:t>
            </a:r>
            <a:endParaRPr/>
          </a:p>
        </p:txBody>
      </p:sp>
      <p:sp>
        <p:nvSpPr>
          <p:cNvPr id="94" name="Google Shape;94;p17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300">
                <a:solidFill>
                  <a:srgbClr val="000000"/>
                </a:solidFill>
              </a:rPr>
              <a:t> </a:t>
            </a:r>
            <a:r>
              <a:rPr lang="no" sz="2300">
                <a:solidFill>
                  <a:srgbClr val="000000"/>
                </a:solidFill>
              </a:rPr>
              <a:t>"Hvorfor</a:t>
            </a:r>
            <a:r>
              <a:rPr lang="no" sz="2300">
                <a:solidFill>
                  <a:srgbClr val="000000"/>
                </a:solidFill>
              </a:rPr>
              <a:t> skjønner vi ikke at det er ateistenes omsorg for fremmede, at de tar seg av de dødes graver og ved sin falske hellighet, at de øker ateismen?” </a:t>
            </a:r>
            <a:endParaRPr sz="23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no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Ateistene er her brukt om de kristne).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Isidore av Seville (i det 7. århundre):</a:t>
            </a:r>
            <a:endParaRPr/>
          </a:p>
        </p:txBody>
      </p:sp>
      <p:sp>
        <p:nvSpPr>
          <p:cNvPr id="100" name="Google Shape;100;p18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o" sz="2200">
                <a:solidFill>
                  <a:srgbClr val="000000"/>
                </a:solidFill>
              </a:rPr>
              <a:t>“En vanlig kristen har oppfylt sin oppgave som gjestfri ved å ta imot en eller to gjester, en biskop derimot, om han ikke tar imot alle, er han inhuman, umenneskelig”</a:t>
            </a:r>
            <a:endParaRPr sz="3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Kristnes doble kall til gjestfrihet:</a:t>
            </a:r>
            <a:endParaRPr/>
          </a:p>
        </p:txBody>
      </p:sp>
      <p:sp>
        <p:nvSpPr>
          <p:cNvPr id="106" name="Google Shape;106;p19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 u="sng">
                <a:solidFill>
                  <a:schemeClr val="dk2"/>
                </a:solidFill>
              </a:rPr>
              <a:t>Kallet til å ta seg av andre kristne:</a:t>
            </a:r>
            <a:endParaRPr sz="2000" u="sng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 sz="1800">
                <a:solidFill>
                  <a:srgbClr val="000000"/>
                </a:solidFill>
              </a:rPr>
              <a:t>“Så la oss gjøre godt mot hverandre, og mest mot dem som er vår familie i troen.” galaterne 6, 10</a:t>
            </a:r>
            <a:endParaRPr sz="2200"/>
          </a:p>
        </p:txBody>
      </p:sp>
      <p:sp>
        <p:nvSpPr>
          <p:cNvPr id="107" name="Google Shape;107;p19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 u="sng">
                <a:solidFill>
                  <a:schemeClr val="dk2"/>
                </a:solidFill>
                <a:highlight>
                  <a:schemeClr val="lt1"/>
                </a:highlight>
              </a:rPr>
              <a:t>Kallet til å ta seg av “fremmede”:</a:t>
            </a:r>
            <a:endParaRPr sz="2000" u="sng">
              <a:solidFill>
                <a:schemeClr val="dk2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Matteus 25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 sz="1700">
                <a:solidFill>
                  <a:srgbClr val="000000"/>
                </a:solidFill>
              </a:rPr>
              <a:t>“Fremfor alt skal dere elske hverandre inderlig, for kjærligheten skjuler en mengde synder. Vær gjestfrie mot hverandre uten å klage.” 1.. pet 4, 8-9</a:t>
            </a:r>
            <a:endParaRPr sz="2700" u="sng">
              <a:solidFill>
                <a:schemeClr val="dk2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PHILOXENIA - Fremmedkjærlighet</a:t>
            </a:r>
            <a:endParaRPr/>
          </a:p>
        </p:txBody>
      </p:sp>
      <p:sp>
        <p:nvSpPr>
          <p:cNvPr id="113" name="Google Shape;113;p20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Philos, philadelfia: brødrekjærlighet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Xenia: fremmede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no"/>
              <a:t>Fremmedkjærlighet</a:t>
            </a:r>
            <a:endParaRPr b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Christine D. Pohl</a:t>
            </a:r>
            <a:endParaRPr/>
          </a:p>
        </p:txBody>
      </p:sp>
      <p:sp>
        <p:nvSpPr>
          <p:cNvPr id="119" name="Google Shape;119;p2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o" sz="1750">
                <a:solidFill>
                  <a:schemeClr val="dk2"/>
                </a:solidFill>
                <a:highlight>
                  <a:schemeClr val="lt1"/>
                </a:highlight>
              </a:rPr>
              <a:t>«Folk ser på gjestfrihet som sjarmerende og tam, delvis fordi de ikke forstår kraften i anerkjennelse. Når en person som ikke er verdsatt av samfunnet blir mottatt av en sosialt respektert person eller gruppe som et menneske med verdighet og verdi, skjer små transformasjoner/forandringer. Personens egenvurdering, som så ofte er knyttet til sosiale vurderinger, blir forbedret."</a:t>
            </a:r>
            <a:endParaRPr sz="2200">
              <a:solidFill>
                <a:schemeClr val="dk2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C.S Lewis</a:t>
            </a:r>
            <a:endParaRPr/>
          </a:p>
        </p:txBody>
      </p:sp>
      <p:sp>
        <p:nvSpPr>
          <p:cNvPr id="125" name="Google Shape;125;p22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o"/>
              <a:t>«Det er en alvorlig sak å leve i et samfunn av mulige guder og gudinner; å huske at den mest kjedelige og uinteressante personen du snakker med, en dag kan være en skapning som – dersom du så den nå – du ville blitt sterkt fristet til å tilbe … Det finnes ingen vanlige mennesker. Du har aldri snakket med et vanlig dødelig menneske.»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3175" y="152400"/>
            <a:ext cx="3762779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Bjørn Jellestad</a:t>
            </a:r>
            <a:endParaRPr/>
          </a:p>
        </p:txBody>
      </p:sp>
      <p:sp>
        <p:nvSpPr>
          <p:cNvPr id="136" name="Google Shape;136;p2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o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“Dere skal alltid øve dere på å tenke, når dere planlegger å gjøre noe sammen - hvem hadde hatt godt av å være sammen med oss nå?”</a:t>
            </a:r>
            <a:endParaRPr sz="29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1A237E"/>
      </a:accent5>
      <a:accent6>
        <a:srgbClr val="F4B400"/>
      </a:accent6>
      <a:hlink>
        <a:srgbClr val="1A237E"/>
      </a:hlink>
      <a:folHlink>
        <a:srgbClr val="1A2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