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385" r:id="rId2"/>
    <p:sldId id="390" r:id="rId3"/>
    <p:sldId id="422" r:id="rId4"/>
    <p:sldId id="428" r:id="rId5"/>
    <p:sldId id="427" r:id="rId6"/>
    <p:sldId id="429" r:id="rId7"/>
    <p:sldId id="430" r:id="rId8"/>
    <p:sldId id="423" r:id="rId9"/>
    <p:sldId id="424" r:id="rId10"/>
    <p:sldId id="431" r:id="rId11"/>
    <p:sldId id="425" r:id="rId12"/>
    <p:sldId id="426" r:id="rId13"/>
  </p:sldIdLst>
  <p:sldSz cx="18288000" cy="10287000"/>
  <p:notesSz cx="6792913" cy="9925050"/>
  <p:embeddedFontLst>
    <p:embeddedFont>
      <p:font typeface="Calibri" panose="020F0502020204030204" pitchFamily="34" charset="0"/>
      <p:regular r:id="rId15"/>
      <p:bold r:id="rId16"/>
      <p:italic r:id="rId17"/>
      <p:boldItalic r:id="rId18"/>
    </p:embeddedFont>
    <p:embeddedFont>
      <p:font typeface="Libre Baskerville" panose="02000000000000000000" pitchFamily="2" charset="0"/>
      <p:regular r:id="rId19"/>
      <p:bold r:id="rId20"/>
      <p:italic r:id="rId21"/>
    </p:embeddedFont>
    <p:embeddedFont>
      <p:font typeface="Source Sans 3" panose="020B030303040302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0148"/>
    <a:srgbClr val="E9BE55"/>
    <a:srgbClr val="2E807A"/>
    <a:srgbClr val="2430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7" d="100"/>
          <a:sy n="57" d="100"/>
        </p:scale>
        <p:origin x="135" y="5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3596" cy="49797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7745" y="0"/>
            <a:ext cx="2943596" cy="497976"/>
          </a:xfrm>
          <a:prstGeom prst="rect">
            <a:avLst/>
          </a:prstGeom>
        </p:spPr>
        <p:txBody>
          <a:bodyPr vert="horz" lIns="91440" tIns="45720" rIns="91440" bIns="45720" rtlCol="0"/>
          <a:lstStyle>
            <a:lvl1pPr algn="r">
              <a:defRPr sz="1200"/>
            </a:lvl1pPr>
          </a:lstStyle>
          <a:p>
            <a:fld id="{742B587D-4E56-43BC-9F35-D1953A8B8E9D}" type="datetimeFigureOut">
              <a:rPr lang="nb-NO" smtClean="0"/>
              <a:t>25.05.2025</a:t>
            </a:fld>
            <a:endParaRPr lang="nb-NO"/>
          </a:p>
        </p:txBody>
      </p:sp>
      <p:sp>
        <p:nvSpPr>
          <p:cNvPr id="4" name="Plassholder for lysbilde 3"/>
          <p:cNvSpPr>
            <a:spLocks noGrp="1" noRot="1" noChangeAspect="1"/>
          </p:cNvSpPr>
          <p:nvPr>
            <p:ph type="sldImg" idx="2"/>
          </p:nvPr>
        </p:nvSpPr>
        <p:spPr>
          <a:xfrm>
            <a:off x="419100" y="1239838"/>
            <a:ext cx="5954713" cy="3351212"/>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292" y="4776431"/>
            <a:ext cx="5434330" cy="3907988"/>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27076"/>
            <a:ext cx="2943596" cy="49797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7745" y="9427076"/>
            <a:ext cx="2943596" cy="497975"/>
          </a:xfrm>
          <a:prstGeom prst="rect">
            <a:avLst/>
          </a:prstGeom>
        </p:spPr>
        <p:txBody>
          <a:bodyPr vert="horz" lIns="91440" tIns="45720" rIns="91440" bIns="45720" rtlCol="0" anchor="b"/>
          <a:lstStyle>
            <a:lvl1pPr algn="r">
              <a:defRPr sz="1200"/>
            </a:lvl1pPr>
          </a:lstStyle>
          <a:p>
            <a:fld id="{728820ED-7EE2-467E-BAEC-723A1D06D327}" type="slidenum">
              <a:rPr lang="nb-NO" smtClean="0"/>
              <a:t>‹#›</a:t>
            </a:fld>
            <a:endParaRPr lang="nb-NO"/>
          </a:p>
        </p:txBody>
      </p:sp>
    </p:spTree>
    <p:extLst>
      <p:ext uri="{BB962C8B-B14F-4D97-AF65-F5344CB8AC3E}">
        <p14:creationId xmlns:p14="http://schemas.microsoft.com/office/powerpoint/2010/main" val="1112082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801666" y="4420227"/>
            <a:ext cx="16684668" cy="1446550"/>
          </a:xfrm>
          <a:prstGeom prst="rect">
            <a:avLst/>
          </a:prstGeom>
          <a:noFill/>
        </p:spPr>
        <p:txBody>
          <a:bodyPr wrap="square" rtlCol="0" anchor="ctr">
            <a:spAutoFit/>
          </a:bodyPr>
          <a:lstStyle/>
          <a:p>
            <a:pPr algn="ctr"/>
            <a:r>
              <a:rPr lang="nb-NO" sz="8800" dirty="0">
                <a:solidFill>
                  <a:schemeClr val="bg1"/>
                </a:solidFill>
                <a:latin typeface="Libre Baskerville" panose="02000000000000000000" pitchFamily="2" charset="0"/>
              </a:rPr>
              <a:t>ELSKER DU MEG?</a:t>
            </a:r>
          </a:p>
        </p:txBody>
      </p:sp>
    </p:spTree>
    <p:extLst>
      <p:ext uri="{BB962C8B-B14F-4D97-AF65-F5344CB8AC3E}">
        <p14:creationId xmlns:p14="http://schemas.microsoft.com/office/powerpoint/2010/main" val="3737072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801666" y="3435341"/>
            <a:ext cx="16684668" cy="3416320"/>
          </a:xfrm>
          <a:prstGeom prst="rect">
            <a:avLst/>
          </a:prstGeom>
          <a:noFill/>
        </p:spPr>
        <p:txBody>
          <a:bodyPr wrap="square" rtlCol="0" anchor="ctr">
            <a:spAutoFit/>
          </a:bodyPr>
          <a:lstStyle/>
          <a:p>
            <a:r>
              <a:rPr lang="nb-NO" sz="5400" dirty="0">
                <a:solidFill>
                  <a:schemeClr val="bg1"/>
                </a:solidFill>
                <a:latin typeface="Source Sans 3" panose="020B0303030403020204" pitchFamily="34" charset="0"/>
              </a:rPr>
              <a:t>Da de var ferdige med måltidet, sier Jesus til Simon Peter: «Simon, sønn av Johannes, elsker du meg mer enn disse?»</a:t>
            </a:r>
          </a:p>
          <a:p>
            <a:endParaRPr lang="nb-NO" sz="5400" dirty="0">
              <a:solidFill>
                <a:schemeClr val="bg1"/>
              </a:solidFill>
              <a:latin typeface="Source Sans 3" panose="020B0303030403020204" pitchFamily="34" charset="0"/>
            </a:endParaRPr>
          </a:p>
        </p:txBody>
      </p:sp>
      <p:sp>
        <p:nvSpPr>
          <p:cNvPr id="7" name="TekstSylinder 6">
            <a:extLst>
              <a:ext uri="{FF2B5EF4-FFF2-40B4-BE49-F238E27FC236}">
                <a16:creationId xmlns:a16="http://schemas.microsoft.com/office/drawing/2014/main" id="{130F901B-82AE-464B-B454-DD2F57DE899A}"/>
              </a:ext>
            </a:extLst>
          </p:cNvPr>
          <p:cNvSpPr txBox="1"/>
          <p:nvPr/>
        </p:nvSpPr>
        <p:spPr>
          <a:xfrm>
            <a:off x="828439" y="654903"/>
            <a:ext cx="16684668" cy="1107996"/>
          </a:xfrm>
          <a:prstGeom prst="rect">
            <a:avLst/>
          </a:prstGeom>
          <a:noFill/>
        </p:spPr>
        <p:txBody>
          <a:bodyPr wrap="square" rtlCol="0">
            <a:spAutoFit/>
          </a:bodyPr>
          <a:lstStyle/>
          <a:p>
            <a:pPr algn="r"/>
            <a:r>
              <a:rPr lang="nb-NO" sz="6600" i="1" dirty="0" err="1">
                <a:solidFill>
                  <a:schemeClr val="bg1"/>
                </a:solidFill>
                <a:latin typeface="Libre Baskerville" panose="02000000000000000000" pitchFamily="2" charset="0"/>
              </a:rPr>
              <a:t>Joh</a:t>
            </a:r>
            <a:r>
              <a:rPr lang="nb-NO" sz="6600" i="1" dirty="0">
                <a:solidFill>
                  <a:schemeClr val="bg1"/>
                </a:solidFill>
                <a:latin typeface="Libre Baskerville" panose="02000000000000000000" pitchFamily="2" charset="0"/>
              </a:rPr>
              <a:t> 21, 15</a:t>
            </a:r>
            <a:endParaRPr lang="nb-NO" sz="2700" i="1" dirty="0">
              <a:solidFill>
                <a:schemeClr val="bg1"/>
              </a:solidFill>
              <a:latin typeface="Libre Baskerville" panose="02000000000000000000" pitchFamily="2" charset="0"/>
            </a:endParaRPr>
          </a:p>
        </p:txBody>
      </p:sp>
    </p:spTree>
    <p:extLst>
      <p:ext uri="{BB962C8B-B14F-4D97-AF65-F5344CB8AC3E}">
        <p14:creationId xmlns:p14="http://schemas.microsoft.com/office/powerpoint/2010/main" val="3721863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801666" y="2604344"/>
            <a:ext cx="16684668" cy="5078313"/>
          </a:xfrm>
          <a:prstGeom prst="rect">
            <a:avLst/>
          </a:prstGeom>
          <a:noFill/>
        </p:spPr>
        <p:txBody>
          <a:bodyPr wrap="square" rtlCol="0" anchor="ctr">
            <a:spAutoFit/>
          </a:bodyPr>
          <a:lstStyle/>
          <a:p>
            <a:r>
              <a:rPr lang="nb-NO" sz="5400" dirty="0">
                <a:solidFill>
                  <a:schemeClr val="bg1"/>
                </a:solidFill>
                <a:latin typeface="Source Sans 3" panose="020B0303030403020204" pitchFamily="34" charset="0"/>
              </a:rPr>
              <a:t>«Ydmykhet er det første Gud vil lære oss i sinnets natt. (…) Den ydmykheten han vil lære oss, handler om å forstå hvem jeg er, og å forstå hvem Gud er. Den viktigste selverkjennelsen er at jeg ikke kan gjøre noe for å nærme meg Gud, jeg er totalt overlatt til at han kommer meg i møte.»</a:t>
            </a:r>
          </a:p>
        </p:txBody>
      </p:sp>
      <p:sp>
        <p:nvSpPr>
          <p:cNvPr id="7" name="TekstSylinder 6">
            <a:extLst>
              <a:ext uri="{FF2B5EF4-FFF2-40B4-BE49-F238E27FC236}">
                <a16:creationId xmlns:a16="http://schemas.microsoft.com/office/drawing/2014/main" id="{130F901B-82AE-464B-B454-DD2F57DE899A}"/>
              </a:ext>
            </a:extLst>
          </p:cNvPr>
          <p:cNvSpPr txBox="1"/>
          <p:nvPr/>
        </p:nvSpPr>
        <p:spPr>
          <a:xfrm>
            <a:off x="828439" y="654903"/>
            <a:ext cx="16684668" cy="1107996"/>
          </a:xfrm>
          <a:prstGeom prst="rect">
            <a:avLst/>
          </a:prstGeom>
          <a:noFill/>
        </p:spPr>
        <p:txBody>
          <a:bodyPr wrap="square" rtlCol="0">
            <a:spAutoFit/>
          </a:bodyPr>
          <a:lstStyle/>
          <a:p>
            <a:pPr algn="r"/>
            <a:r>
              <a:rPr lang="nb-NO" sz="6600" i="1" dirty="0">
                <a:solidFill>
                  <a:schemeClr val="bg1"/>
                </a:solidFill>
                <a:latin typeface="Libre Baskerville" panose="02000000000000000000" pitchFamily="2" charset="0"/>
              </a:rPr>
              <a:t>Erling Rimehaug</a:t>
            </a:r>
            <a:endParaRPr lang="nb-NO" sz="2700" i="1" dirty="0">
              <a:solidFill>
                <a:schemeClr val="bg1"/>
              </a:solidFill>
              <a:latin typeface="Libre Baskerville" panose="02000000000000000000" pitchFamily="2" charset="0"/>
            </a:endParaRPr>
          </a:p>
        </p:txBody>
      </p:sp>
    </p:spTree>
    <p:extLst>
      <p:ext uri="{BB962C8B-B14F-4D97-AF65-F5344CB8AC3E}">
        <p14:creationId xmlns:p14="http://schemas.microsoft.com/office/powerpoint/2010/main" val="183415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801666" y="3435341"/>
            <a:ext cx="16684668" cy="3416320"/>
          </a:xfrm>
          <a:prstGeom prst="rect">
            <a:avLst/>
          </a:prstGeom>
          <a:noFill/>
        </p:spPr>
        <p:txBody>
          <a:bodyPr wrap="square" rtlCol="0" anchor="ctr">
            <a:spAutoFit/>
          </a:bodyPr>
          <a:lstStyle/>
          <a:p>
            <a:r>
              <a:rPr lang="nb-NO" sz="5400" dirty="0">
                <a:solidFill>
                  <a:schemeClr val="bg1"/>
                </a:solidFill>
                <a:latin typeface="Source Sans 3" panose="020B0303030403020204" pitchFamily="34" charset="0"/>
              </a:rPr>
              <a:t>Da de var ferdige med måltidet, sier Jesus til Simon Peter: «Simon, sønn av Johannes, elsker du meg mer enn disse?» Han svarte: «Ja, Herre, du vet at jeg har deg kjær.»</a:t>
            </a:r>
          </a:p>
          <a:p>
            <a:endParaRPr lang="nb-NO" sz="5400" dirty="0">
              <a:solidFill>
                <a:schemeClr val="bg1"/>
              </a:solidFill>
              <a:latin typeface="Source Sans 3" panose="020B0303030403020204" pitchFamily="34" charset="0"/>
            </a:endParaRPr>
          </a:p>
        </p:txBody>
      </p:sp>
      <p:sp>
        <p:nvSpPr>
          <p:cNvPr id="7" name="TekstSylinder 6">
            <a:extLst>
              <a:ext uri="{FF2B5EF4-FFF2-40B4-BE49-F238E27FC236}">
                <a16:creationId xmlns:a16="http://schemas.microsoft.com/office/drawing/2014/main" id="{130F901B-82AE-464B-B454-DD2F57DE899A}"/>
              </a:ext>
            </a:extLst>
          </p:cNvPr>
          <p:cNvSpPr txBox="1"/>
          <p:nvPr/>
        </p:nvSpPr>
        <p:spPr>
          <a:xfrm>
            <a:off x="828439" y="654903"/>
            <a:ext cx="16684668" cy="1107996"/>
          </a:xfrm>
          <a:prstGeom prst="rect">
            <a:avLst/>
          </a:prstGeom>
          <a:noFill/>
        </p:spPr>
        <p:txBody>
          <a:bodyPr wrap="square" rtlCol="0">
            <a:spAutoFit/>
          </a:bodyPr>
          <a:lstStyle/>
          <a:p>
            <a:pPr algn="r"/>
            <a:r>
              <a:rPr lang="nb-NO" sz="6600" i="1" dirty="0" err="1">
                <a:solidFill>
                  <a:schemeClr val="bg1"/>
                </a:solidFill>
                <a:latin typeface="Libre Baskerville" panose="02000000000000000000" pitchFamily="2" charset="0"/>
              </a:rPr>
              <a:t>Joh</a:t>
            </a:r>
            <a:r>
              <a:rPr lang="nb-NO" sz="6600" i="1" dirty="0">
                <a:solidFill>
                  <a:schemeClr val="bg1"/>
                </a:solidFill>
                <a:latin typeface="Libre Baskerville" panose="02000000000000000000" pitchFamily="2" charset="0"/>
              </a:rPr>
              <a:t> 21, 15</a:t>
            </a:r>
            <a:endParaRPr lang="nb-NO" sz="2700" i="1" dirty="0">
              <a:solidFill>
                <a:schemeClr val="bg1"/>
              </a:solidFill>
              <a:latin typeface="Libre Baskerville" panose="02000000000000000000" pitchFamily="2" charset="0"/>
            </a:endParaRPr>
          </a:p>
        </p:txBody>
      </p:sp>
    </p:spTree>
    <p:extLst>
      <p:ext uri="{BB962C8B-B14F-4D97-AF65-F5344CB8AC3E}">
        <p14:creationId xmlns:p14="http://schemas.microsoft.com/office/powerpoint/2010/main" val="2098924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801666" y="3435341"/>
            <a:ext cx="16684668" cy="3416320"/>
          </a:xfrm>
          <a:prstGeom prst="rect">
            <a:avLst/>
          </a:prstGeom>
          <a:noFill/>
        </p:spPr>
        <p:txBody>
          <a:bodyPr wrap="square" rtlCol="0" anchor="ctr">
            <a:spAutoFit/>
          </a:bodyPr>
          <a:lstStyle/>
          <a:p>
            <a:r>
              <a:rPr lang="nb-NO" sz="5400" dirty="0">
                <a:solidFill>
                  <a:schemeClr val="bg1"/>
                </a:solidFill>
                <a:latin typeface="Source Sans 3" panose="020B0303030403020204" pitchFamily="34" charset="0"/>
              </a:rPr>
              <a:t>Da de var ferdige med måltidet, sier Jesus til Simon Peter: «Simon, sønn av Johannes, elsker du meg mer enn disse?» Han svarte: «Ja, Herre, du vet at jeg har deg kjær.» Jesus sier til ham: «Fø lammene mine!» </a:t>
            </a:r>
          </a:p>
        </p:txBody>
      </p:sp>
      <p:sp>
        <p:nvSpPr>
          <p:cNvPr id="7" name="TekstSylinder 6">
            <a:extLst>
              <a:ext uri="{FF2B5EF4-FFF2-40B4-BE49-F238E27FC236}">
                <a16:creationId xmlns:a16="http://schemas.microsoft.com/office/drawing/2014/main" id="{130F901B-82AE-464B-B454-DD2F57DE899A}"/>
              </a:ext>
            </a:extLst>
          </p:cNvPr>
          <p:cNvSpPr txBox="1"/>
          <p:nvPr/>
        </p:nvSpPr>
        <p:spPr>
          <a:xfrm>
            <a:off x="828439" y="654903"/>
            <a:ext cx="16684668" cy="1107996"/>
          </a:xfrm>
          <a:prstGeom prst="rect">
            <a:avLst/>
          </a:prstGeom>
          <a:noFill/>
        </p:spPr>
        <p:txBody>
          <a:bodyPr wrap="square" rtlCol="0">
            <a:spAutoFit/>
          </a:bodyPr>
          <a:lstStyle/>
          <a:p>
            <a:pPr algn="r"/>
            <a:r>
              <a:rPr lang="nb-NO" sz="6600" i="1" dirty="0" err="1">
                <a:solidFill>
                  <a:schemeClr val="bg1"/>
                </a:solidFill>
                <a:latin typeface="Libre Baskerville" panose="02000000000000000000" pitchFamily="2" charset="0"/>
              </a:rPr>
              <a:t>Joh</a:t>
            </a:r>
            <a:r>
              <a:rPr lang="nb-NO" sz="6600" i="1" dirty="0">
                <a:solidFill>
                  <a:schemeClr val="bg1"/>
                </a:solidFill>
                <a:latin typeface="Libre Baskerville" panose="02000000000000000000" pitchFamily="2" charset="0"/>
              </a:rPr>
              <a:t> 21, 15</a:t>
            </a:r>
            <a:endParaRPr lang="nb-NO" sz="2700" i="1" dirty="0">
              <a:solidFill>
                <a:schemeClr val="bg1"/>
              </a:solidFill>
              <a:latin typeface="Libre Baskerville" panose="02000000000000000000" pitchFamily="2" charset="0"/>
            </a:endParaRPr>
          </a:p>
        </p:txBody>
      </p:sp>
    </p:spTree>
    <p:extLst>
      <p:ext uri="{BB962C8B-B14F-4D97-AF65-F5344CB8AC3E}">
        <p14:creationId xmlns:p14="http://schemas.microsoft.com/office/powerpoint/2010/main" val="126968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87EDC7E-EDEB-4FF4-A529-485EE9F7415A}"/>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9154B2D6-30C5-4387-8BEE-08F8218AFFE5}"/>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553580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801666" y="3435341"/>
            <a:ext cx="16684668" cy="3416320"/>
          </a:xfrm>
          <a:prstGeom prst="rect">
            <a:avLst/>
          </a:prstGeom>
          <a:noFill/>
        </p:spPr>
        <p:txBody>
          <a:bodyPr wrap="square" rtlCol="0" anchor="ctr">
            <a:spAutoFit/>
          </a:bodyPr>
          <a:lstStyle/>
          <a:p>
            <a:r>
              <a:rPr lang="nb-NO" sz="5400" dirty="0">
                <a:solidFill>
                  <a:schemeClr val="bg1"/>
                </a:solidFill>
                <a:latin typeface="Source Sans 3" panose="020B0303030403020204" pitchFamily="34" charset="0"/>
              </a:rPr>
              <a:t>Da de var ferdige med måltidet, sier Jesus til Simon Peter: «Simon, sønn av Johannes, elsker du meg mer enn disse?» Han svarte: «Ja, Herre, du vet at jeg har deg kjær.» Jesus sier til ham: «Fø lammene mine!» </a:t>
            </a:r>
          </a:p>
        </p:txBody>
      </p:sp>
      <p:sp>
        <p:nvSpPr>
          <p:cNvPr id="7" name="TekstSylinder 6">
            <a:extLst>
              <a:ext uri="{FF2B5EF4-FFF2-40B4-BE49-F238E27FC236}">
                <a16:creationId xmlns:a16="http://schemas.microsoft.com/office/drawing/2014/main" id="{130F901B-82AE-464B-B454-DD2F57DE899A}"/>
              </a:ext>
            </a:extLst>
          </p:cNvPr>
          <p:cNvSpPr txBox="1"/>
          <p:nvPr/>
        </p:nvSpPr>
        <p:spPr>
          <a:xfrm>
            <a:off x="828439" y="654903"/>
            <a:ext cx="16684668" cy="1107996"/>
          </a:xfrm>
          <a:prstGeom prst="rect">
            <a:avLst/>
          </a:prstGeom>
          <a:noFill/>
        </p:spPr>
        <p:txBody>
          <a:bodyPr wrap="square" rtlCol="0">
            <a:spAutoFit/>
          </a:bodyPr>
          <a:lstStyle/>
          <a:p>
            <a:pPr algn="r"/>
            <a:r>
              <a:rPr lang="nb-NO" sz="6600" i="1" dirty="0" err="1">
                <a:solidFill>
                  <a:schemeClr val="bg1"/>
                </a:solidFill>
                <a:latin typeface="Libre Baskerville" panose="02000000000000000000" pitchFamily="2" charset="0"/>
              </a:rPr>
              <a:t>Joh</a:t>
            </a:r>
            <a:r>
              <a:rPr lang="nb-NO" sz="6600" i="1" dirty="0">
                <a:solidFill>
                  <a:schemeClr val="bg1"/>
                </a:solidFill>
                <a:latin typeface="Libre Baskerville" panose="02000000000000000000" pitchFamily="2" charset="0"/>
              </a:rPr>
              <a:t> 21, 15</a:t>
            </a:r>
            <a:endParaRPr lang="nb-NO" sz="2700" i="1" dirty="0">
              <a:solidFill>
                <a:schemeClr val="bg1"/>
              </a:solidFill>
              <a:latin typeface="Libre Baskerville" panose="02000000000000000000" pitchFamily="2" charset="0"/>
            </a:endParaRPr>
          </a:p>
        </p:txBody>
      </p:sp>
    </p:spTree>
    <p:extLst>
      <p:ext uri="{BB962C8B-B14F-4D97-AF65-F5344CB8AC3E}">
        <p14:creationId xmlns:p14="http://schemas.microsoft.com/office/powerpoint/2010/main" val="2500596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801666" y="3435340"/>
            <a:ext cx="16684668" cy="3416320"/>
          </a:xfrm>
          <a:prstGeom prst="rect">
            <a:avLst/>
          </a:prstGeom>
          <a:noFill/>
        </p:spPr>
        <p:txBody>
          <a:bodyPr wrap="square" rtlCol="0" anchor="ctr">
            <a:spAutoFit/>
          </a:bodyPr>
          <a:lstStyle/>
          <a:p>
            <a:r>
              <a:rPr lang="nb-NO" sz="5400" dirty="0">
                <a:solidFill>
                  <a:schemeClr val="bg1"/>
                </a:solidFill>
                <a:latin typeface="Source Sans 3" panose="020B0303030403020204" pitchFamily="34" charset="0"/>
              </a:rPr>
              <a:t>«Jesus forhører ikke Peter om kvaliteten på hans kjærlighet, men om hans villighet til å demonstrere denne kjærligheten ved å følge Jesu bud om å ta vare på hans flokk.»</a:t>
            </a:r>
          </a:p>
        </p:txBody>
      </p:sp>
      <p:sp>
        <p:nvSpPr>
          <p:cNvPr id="7" name="TekstSylinder 6">
            <a:extLst>
              <a:ext uri="{FF2B5EF4-FFF2-40B4-BE49-F238E27FC236}">
                <a16:creationId xmlns:a16="http://schemas.microsoft.com/office/drawing/2014/main" id="{130F901B-82AE-464B-B454-DD2F57DE899A}"/>
              </a:ext>
            </a:extLst>
          </p:cNvPr>
          <p:cNvSpPr txBox="1"/>
          <p:nvPr/>
        </p:nvSpPr>
        <p:spPr>
          <a:xfrm>
            <a:off x="828439" y="654903"/>
            <a:ext cx="16684668" cy="1107996"/>
          </a:xfrm>
          <a:prstGeom prst="rect">
            <a:avLst/>
          </a:prstGeom>
          <a:noFill/>
        </p:spPr>
        <p:txBody>
          <a:bodyPr wrap="square" rtlCol="0">
            <a:spAutoFit/>
          </a:bodyPr>
          <a:lstStyle/>
          <a:p>
            <a:pPr algn="r"/>
            <a:r>
              <a:rPr lang="nb-NO" sz="6600" i="1" dirty="0">
                <a:solidFill>
                  <a:schemeClr val="bg1"/>
                </a:solidFill>
                <a:latin typeface="Libre Baskerville" panose="02000000000000000000" pitchFamily="2" charset="0"/>
              </a:rPr>
              <a:t>Marianne </a:t>
            </a:r>
            <a:r>
              <a:rPr lang="nb-NO" sz="6600" i="1" dirty="0" err="1">
                <a:solidFill>
                  <a:schemeClr val="bg1"/>
                </a:solidFill>
                <a:latin typeface="Libre Baskerville" panose="02000000000000000000" pitchFamily="2" charset="0"/>
              </a:rPr>
              <a:t>Meye</a:t>
            </a:r>
            <a:r>
              <a:rPr lang="nb-NO" sz="6600" i="1" dirty="0">
                <a:solidFill>
                  <a:schemeClr val="bg1"/>
                </a:solidFill>
                <a:latin typeface="Libre Baskerville" panose="02000000000000000000" pitchFamily="2" charset="0"/>
              </a:rPr>
              <a:t> Thompson</a:t>
            </a:r>
            <a:endParaRPr lang="nb-NO" sz="2700" i="1" dirty="0">
              <a:solidFill>
                <a:schemeClr val="bg1"/>
              </a:solidFill>
              <a:latin typeface="Libre Baskerville" panose="02000000000000000000" pitchFamily="2" charset="0"/>
            </a:endParaRPr>
          </a:p>
        </p:txBody>
      </p:sp>
    </p:spTree>
    <p:extLst>
      <p:ext uri="{BB962C8B-B14F-4D97-AF65-F5344CB8AC3E}">
        <p14:creationId xmlns:p14="http://schemas.microsoft.com/office/powerpoint/2010/main" val="881675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801666" y="4681835"/>
            <a:ext cx="16684668" cy="923330"/>
          </a:xfrm>
          <a:prstGeom prst="rect">
            <a:avLst/>
          </a:prstGeom>
          <a:noFill/>
        </p:spPr>
        <p:txBody>
          <a:bodyPr wrap="square" rtlCol="0" anchor="ctr">
            <a:spAutoFit/>
          </a:bodyPr>
          <a:lstStyle/>
          <a:p>
            <a:r>
              <a:rPr lang="nb-NO" sz="5400" dirty="0">
                <a:solidFill>
                  <a:schemeClr val="bg1"/>
                </a:solidFill>
                <a:latin typeface="Source Sans 3" panose="020B0303030403020204" pitchFamily="34" charset="0"/>
              </a:rPr>
              <a:t>Dersom dere elsker meg, holder dere mine bud.</a:t>
            </a:r>
          </a:p>
        </p:txBody>
      </p:sp>
      <p:sp>
        <p:nvSpPr>
          <p:cNvPr id="7" name="TekstSylinder 6">
            <a:extLst>
              <a:ext uri="{FF2B5EF4-FFF2-40B4-BE49-F238E27FC236}">
                <a16:creationId xmlns:a16="http://schemas.microsoft.com/office/drawing/2014/main" id="{130F901B-82AE-464B-B454-DD2F57DE899A}"/>
              </a:ext>
            </a:extLst>
          </p:cNvPr>
          <p:cNvSpPr txBox="1"/>
          <p:nvPr/>
        </p:nvSpPr>
        <p:spPr>
          <a:xfrm>
            <a:off x="828439" y="654903"/>
            <a:ext cx="16684668" cy="1107996"/>
          </a:xfrm>
          <a:prstGeom prst="rect">
            <a:avLst/>
          </a:prstGeom>
          <a:noFill/>
        </p:spPr>
        <p:txBody>
          <a:bodyPr wrap="square" rtlCol="0">
            <a:spAutoFit/>
          </a:bodyPr>
          <a:lstStyle/>
          <a:p>
            <a:pPr algn="r"/>
            <a:r>
              <a:rPr lang="nb-NO" sz="6600" i="1" dirty="0" err="1">
                <a:solidFill>
                  <a:schemeClr val="bg1"/>
                </a:solidFill>
                <a:latin typeface="Libre Baskerville" panose="02000000000000000000" pitchFamily="2" charset="0"/>
              </a:rPr>
              <a:t>Joh</a:t>
            </a:r>
            <a:r>
              <a:rPr lang="nb-NO" sz="6600" i="1" dirty="0">
                <a:solidFill>
                  <a:schemeClr val="bg1"/>
                </a:solidFill>
                <a:latin typeface="Libre Baskerville" panose="02000000000000000000" pitchFamily="2" charset="0"/>
              </a:rPr>
              <a:t> 14, 15</a:t>
            </a:r>
            <a:endParaRPr lang="nb-NO" sz="2700" i="1" dirty="0">
              <a:solidFill>
                <a:schemeClr val="bg1"/>
              </a:solidFill>
              <a:latin typeface="Libre Baskerville" panose="02000000000000000000" pitchFamily="2" charset="0"/>
            </a:endParaRPr>
          </a:p>
        </p:txBody>
      </p:sp>
    </p:spTree>
    <p:extLst>
      <p:ext uri="{BB962C8B-B14F-4D97-AF65-F5344CB8AC3E}">
        <p14:creationId xmlns:p14="http://schemas.microsoft.com/office/powerpoint/2010/main" val="2493403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1298A72-9297-4219-BAB8-09A2E4FFA561}"/>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72F46035-0816-408A-B599-80CE5617C794}"/>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1753313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801666" y="2604344"/>
            <a:ext cx="16684668" cy="5078313"/>
          </a:xfrm>
          <a:prstGeom prst="rect">
            <a:avLst/>
          </a:prstGeom>
          <a:noFill/>
        </p:spPr>
        <p:txBody>
          <a:bodyPr wrap="square" rtlCol="0" anchor="ctr">
            <a:spAutoFit/>
          </a:bodyPr>
          <a:lstStyle/>
          <a:p>
            <a:r>
              <a:rPr lang="nb-NO" sz="5400" dirty="0">
                <a:solidFill>
                  <a:schemeClr val="bg1"/>
                </a:solidFill>
                <a:latin typeface="Source Sans 3" panose="020B0303030403020204" pitchFamily="34" charset="0"/>
              </a:rPr>
              <a:t>Sannelig, sannelig, jeg sier deg: Da du var ung, bandt du beltet om deg og gikk dit du selv ville. Men når du blir gammel, skal du strekke ut hendene dine, og en annen skal binde beltet om deg og føre deg dit du ikke vil.»  Dette sa han for å gi til kjenne hva slags død han skulle ære Gud med.</a:t>
            </a:r>
          </a:p>
        </p:txBody>
      </p:sp>
      <p:sp>
        <p:nvSpPr>
          <p:cNvPr id="7" name="TekstSylinder 6">
            <a:extLst>
              <a:ext uri="{FF2B5EF4-FFF2-40B4-BE49-F238E27FC236}">
                <a16:creationId xmlns:a16="http://schemas.microsoft.com/office/drawing/2014/main" id="{130F901B-82AE-464B-B454-DD2F57DE899A}"/>
              </a:ext>
            </a:extLst>
          </p:cNvPr>
          <p:cNvSpPr txBox="1"/>
          <p:nvPr/>
        </p:nvSpPr>
        <p:spPr>
          <a:xfrm>
            <a:off x="828439" y="654903"/>
            <a:ext cx="16684668" cy="1107996"/>
          </a:xfrm>
          <a:prstGeom prst="rect">
            <a:avLst/>
          </a:prstGeom>
          <a:noFill/>
        </p:spPr>
        <p:txBody>
          <a:bodyPr wrap="square" rtlCol="0">
            <a:spAutoFit/>
          </a:bodyPr>
          <a:lstStyle/>
          <a:p>
            <a:pPr algn="r"/>
            <a:r>
              <a:rPr lang="nb-NO" sz="6600" i="1" dirty="0" err="1">
                <a:solidFill>
                  <a:schemeClr val="bg1"/>
                </a:solidFill>
                <a:latin typeface="Libre Baskerville" panose="02000000000000000000" pitchFamily="2" charset="0"/>
              </a:rPr>
              <a:t>Joh</a:t>
            </a:r>
            <a:r>
              <a:rPr lang="nb-NO" sz="6600" i="1" dirty="0">
                <a:solidFill>
                  <a:schemeClr val="bg1"/>
                </a:solidFill>
                <a:latin typeface="Libre Baskerville" panose="02000000000000000000" pitchFamily="2" charset="0"/>
              </a:rPr>
              <a:t> 21, 18-19a</a:t>
            </a:r>
            <a:endParaRPr lang="nb-NO" sz="2700" i="1" dirty="0">
              <a:solidFill>
                <a:schemeClr val="bg1"/>
              </a:solidFill>
              <a:latin typeface="Libre Baskerville" panose="02000000000000000000" pitchFamily="2" charset="0"/>
            </a:endParaRPr>
          </a:p>
        </p:txBody>
      </p:sp>
    </p:spTree>
    <p:extLst>
      <p:ext uri="{BB962C8B-B14F-4D97-AF65-F5344CB8AC3E}">
        <p14:creationId xmlns:p14="http://schemas.microsoft.com/office/powerpoint/2010/main" val="3838909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5DCFEA8F-57A2-724B-A2FB-060069B6C7DD}"/>
              </a:ext>
            </a:extLst>
          </p:cNvPr>
          <p:cNvSpPr txBox="1"/>
          <p:nvPr/>
        </p:nvSpPr>
        <p:spPr>
          <a:xfrm>
            <a:off x="801666" y="4681835"/>
            <a:ext cx="16684668" cy="923330"/>
          </a:xfrm>
          <a:prstGeom prst="rect">
            <a:avLst/>
          </a:prstGeom>
          <a:noFill/>
        </p:spPr>
        <p:txBody>
          <a:bodyPr wrap="square" rtlCol="0" anchor="ctr">
            <a:spAutoFit/>
          </a:bodyPr>
          <a:lstStyle/>
          <a:p>
            <a:r>
              <a:rPr lang="nb-NO" sz="5400" dirty="0">
                <a:solidFill>
                  <a:schemeClr val="bg1"/>
                </a:solidFill>
                <a:latin typeface="Source Sans 3" panose="020B0303030403020204" pitchFamily="34" charset="0"/>
              </a:rPr>
              <a:t>Da han hadde sagt dette, sa han til Peter: «Følg meg!»</a:t>
            </a:r>
          </a:p>
        </p:txBody>
      </p:sp>
      <p:sp>
        <p:nvSpPr>
          <p:cNvPr id="7" name="TekstSylinder 6">
            <a:extLst>
              <a:ext uri="{FF2B5EF4-FFF2-40B4-BE49-F238E27FC236}">
                <a16:creationId xmlns:a16="http://schemas.microsoft.com/office/drawing/2014/main" id="{130F901B-82AE-464B-B454-DD2F57DE899A}"/>
              </a:ext>
            </a:extLst>
          </p:cNvPr>
          <p:cNvSpPr txBox="1"/>
          <p:nvPr/>
        </p:nvSpPr>
        <p:spPr>
          <a:xfrm>
            <a:off x="828439" y="654903"/>
            <a:ext cx="16684668" cy="1107996"/>
          </a:xfrm>
          <a:prstGeom prst="rect">
            <a:avLst/>
          </a:prstGeom>
          <a:noFill/>
        </p:spPr>
        <p:txBody>
          <a:bodyPr wrap="square" rtlCol="0">
            <a:spAutoFit/>
          </a:bodyPr>
          <a:lstStyle/>
          <a:p>
            <a:pPr algn="r"/>
            <a:r>
              <a:rPr lang="nb-NO" sz="6600" i="1" dirty="0" err="1">
                <a:solidFill>
                  <a:schemeClr val="bg1"/>
                </a:solidFill>
                <a:latin typeface="Libre Baskerville" panose="02000000000000000000" pitchFamily="2" charset="0"/>
              </a:rPr>
              <a:t>Joh</a:t>
            </a:r>
            <a:r>
              <a:rPr lang="nb-NO" sz="6600" i="1" dirty="0">
                <a:solidFill>
                  <a:schemeClr val="bg1"/>
                </a:solidFill>
                <a:latin typeface="Libre Baskerville" panose="02000000000000000000" pitchFamily="2" charset="0"/>
              </a:rPr>
              <a:t> 21, 19b</a:t>
            </a:r>
            <a:endParaRPr lang="nb-NO" sz="2700" i="1" dirty="0">
              <a:solidFill>
                <a:schemeClr val="bg1"/>
              </a:solidFill>
              <a:latin typeface="Libre Baskerville" panose="02000000000000000000" pitchFamily="2" charset="0"/>
            </a:endParaRPr>
          </a:p>
        </p:txBody>
      </p:sp>
    </p:spTree>
    <p:extLst>
      <p:ext uri="{BB962C8B-B14F-4D97-AF65-F5344CB8AC3E}">
        <p14:creationId xmlns:p14="http://schemas.microsoft.com/office/powerpoint/2010/main" val="42720038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5130</TotalTime>
  <Words>406</Words>
  <Application>Microsoft Office PowerPoint</Application>
  <PresentationFormat>Egendefinert</PresentationFormat>
  <Paragraphs>19</Paragraphs>
  <Slides>12</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12</vt:i4>
      </vt:variant>
    </vt:vector>
  </HeadingPairs>
  <TitlesOfParts>
    <vt:vector size="17" baseType="lpstr">
      <vt:lpstr>Arial</vt:lpstr>
      <vt:lpstr>Source Sans 3</vt:lpstr>
      <vt:lpstr>Calibri</vt:lpstr>
      <vt:lpstr>Libre Baskerville</vt:lpstr>
      <vt:lpstr>Office Theme</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Source: The bible project</dc:title>
  <dc:creator>Ingebrikt Kvam</dc:creator>
  <cp:lastModifiedBy>Ingebrikt Kvam</cp:lastModifiedBy>
  <cp:revision>45</cp:revision>
  <cp:lastPrinted>2025-04-20T08:49:57Z</cp:lastPrinted>
  <dcterms:created xsi:type="dcterms:W3CDTF">2006-08-16T00:00:00Z</dcterms:created>
  <dcterms:modified xsi:type="dcterms:W3CDTF">2025-05-25T08:42:25Z</dcterms:modified>
  <dc:identifier>DAFwmYTrT6I</dc:identifier>
</cp:coreProperties>
</file>