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446" r:id="rId2"/>
    <p:sldId id="447" r:id="rId3"/>
    <p:sldId id="439" r:id="rId4"/>
    <p:sldId id="445" r:id="rId5"/>
    <p:sldId id="449" r:id="rId6"/>
    <p:sldId id="448" r:id="rId7"/>
    <p:sldId id="442" r:id="rId8"/>
    <p:sldId id="443" r:id="rId9"/>
    <p:sldId id="441" r:id="rId10"/>
    <p:sldId id="451" r:id="rId11"/>
    <p:sldId id="452" r:id="rId12"/>
    <p:sldId id="469" r:id="rId13"/>
    <p:sldId id="470" r:id="rId14"/>
    <p:sldId id="471" r:id="rId15"/>
    <p:sldId id="472" r:id="rId16"/>
    <p:sldId id="450" r:id="rId17"/>
    <p:sldId id="458" r:id="rId18"/>
    <p:sldId id="457" r:id="rId19"/>
    <p:sldId id="459" r:id="rId20"/>
    <p:sldId id="460" r:id="rId21"/>
    <p:sldId id="461" r:id="rId22"/>
    <p:sldId id="440" r:id="rId23"/>
    <p:sldId id="462" r:id="rId24"/>
    <p:sldId id="465" r:id="rId25"/>
    <p:sldId id="463" r:id="rId26"/>
    <p:sldId id="466" r:id="rId27"/>
    <p:sldId id="467" r:id="rId28"/>
    <p:sldId id="46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2" autoAdjust="0"/>
    <p:restoredTop sz="93262" autoAdjust="0"/>
  </p:normalViewPr>
  <p:slideViewPr>
    <p:cSldViewPr snapToGrid="0">
      <p:cViewPr varScale="1">
        <p:scale>
          <a:sx n="57" d="100"/>
          <a:sy n="57" d="100"/>
        </p:scale>
        <p:origin x="464" y="14"/>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1506E-F2FD-460B-8B4B-A811737D58EE}" type="datetimeFigureOut">
              <a:rPr lang="nb-NO" smtClean="0"/>
              <a:t>17.05.2024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72844-24EC-4C37-A7A4-342A7271ACA3}" type="slidenum">
              <a:rPr lang="nb-NO" smtClean="0"/>
              <a:t>‹#›</a:t>
            </a:fld>
            <a:endParaRPr lang="nb-NO"/>
          </a:p>
        </p:txBody>
      </p:sp>
    </p:spTree>
    <p:extLst>
      <p:ext uri="{BB962C8B-B14F-4D97-AF65-F5344CB8AC3E}">
        <p14:creationId xmlns:p14="http://schemas.microsoft.com/office/powerpoint/2010/main" val="1561489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4C5E50F-CF49-4CAF-BBD5-A663EC0154BD}" type="datetimeFigureOut">
              <a:rPr lang="nb-NO" smtClean="0"/>
              <a:t>17.05.2024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168007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4C5E50F-CF49-4CAF-BBD5-A663EC0154BD}" type="datetimeFigureOut">
              <a:rPr lang="nb-NO" smtClean="0"/>
              <a:t>17.05.2024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663273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4C5E50F-CF49-4CAF-BBD5-A663EC0154BD}" type="datetimeFigureOut">
              <a:rPr lang="nb-NO" smtClean="0"/>
              <a:t>17.05.2024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15277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4C5E50F-CF49-4CAF-BBD5-A663EC0154BD}" type="datetimeFigureOut">
              <a:rPr lang="nb-NO" smtClean="0"/>
              <a:t>17.05.2024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3743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B4C5E50F-CF49-4CAF-BBD5-A663EC0154BD}" type="datetimeFigureOut">
              <a:rPr lang="nb-NO" smtClean="0"/>
              <a:t>17.05.2024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640033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4C5E50F-CF49-4CAF-BBD5-A663EC0154BD}" type="datetimeFigureOut">
              <a:rPr lang="nb-NO" smtClean="0"/>
              <a:t>17.05.2024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1407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5E50F-CF49-4CAF-BBD5-A663EC0154BD}" type="datetimeFigureOut">
              <a:rPr lang="nb-NO" smtClean="0"/>
              <a:t>17.05.2024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268112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Date Placeholder 4"/>
          <p:cNvSpPr>
            <a:spLocks noGrp="1"/>
          </p:cNvSpPr>
          <p:nvPr>
            <p:ph type="dt" sz="half" idx="10"/>
          </p:nvPr>
        </p:nvSpPr>
        <p:spPr/>
        <p:txBody>
          <a:bodyPr/>
          <a:lstStyle/>
          <a:p>
            <a:fld id="{B4C5E50F-CF49-4CAF-BBD5-A663EC0154BD}" type="datetimeFigureOut">
              <a:rPr lang="nb-NO" smtClean="0"/>
              <a:t>17.05.2024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350528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Date Placeholder 4"/>
          <p:cNvSpPr>
            <a:spLocks noGrp="1"/>
          </p:cNvSpPr>
          <p:nvPr>
            <p:ph type="dt" sz="half" idx="10"/>
          </p:nvPr>
        </p:nvSpPr>
        <p:spPr/>
        <p:txBody>
          <a:bodyPr/>
          <a:lstStyle/>
          <a:p>
            <a:fld id="{B4C5E50F-CF49-4CAF-BBD5-A663EC0154BD}" type="datetimeFigureOut">
              <a:rPr lang="nb-NO" smtClean="0"/>
              <a:t>17.05.2024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65755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4C5E50F-CF49-4CAF-BBD5-A663EC0154BD}" type="datetimeFigureOut">
              <a:rPr lang="nb-NO" smtClean="0"/>
              <a:t>17.05.2024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1138635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4C5E50F-CF49-4CAF-BBD5-A663EC0154BD}" type="datetimeFigureOut">
              <a:rPr lang="nb-NO" smtClean="0"/>
              <a:t>17.05.2024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2DA05A-EB49-496B-B115-4EB154D01849}" type="slidenum">
              <a:rPr lang="nb-NO" smtClean="0"/>
              <a:t>‹#›</a:t>
            </a:fld>
            <a:endParaRPr lang="nb-NO"/>
          </a:p>
        </p:txBody>
      </p:sp>
    </p:spTree>
    <p:extLst>
      <p:ext uri="{BB962C8B-B14F-4D97-AF65-F5344CB8AC3E}">
        <p14:creationId xmlns:p14="http://schemas.microsoft.com/office/powerpoint/2010/main" val="201692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5E50F-CF49-4CAF-BBD5-A663EC0154BD}" type="datetimeFigureOut">
              <a:rPr lang="nb-NO" smtClean="0"/>
              <a:t>17.05.2024</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DA05A-EB49-496B-B115-4EB154D01849}" type="slidenum">
              <a:rPr lang="nb-NO" smtClean="0"/>
              <a:t>‹#›</a:t>
            </a:fld>
            <a:endParaRPr lang="nb-NO"/>
          </a:p>
        </p:txBody>
      </p:sp>
    </p:spTree>
    <p:extLst>
      <p:ext uri="{BB962C8B-B14F-4D97-AF65-F5344CB8AC3E}">
        <p14:creationId xmlns:p14="http://schemas.microsoft.com/office/powerpoint/2010/main" val="18759914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ibleproject.com/articles/what-is-pentecost-and-why-is-it-important/"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Apostlenes gjerninger 2, 1-21 / </a:t>
            </a:r>
            <a:r>
              <a:rPr lang="nb-NO" sz="3200" kern="150" dirty="0" err="1">
                <a:effectLst/>
                <a:latin typeface="Calibri" panose="020F0502020204030204" pitchFamily="34" charset="0"/>
                <a:ea typeface="Calibri" panose="020F0502020204030204" pitchFamily="34" charset="0"/>
                <a:cs typeface="Calibri" panose="020F0502020204030204" pitchFamily="34" charset="0"/>
              </a:rPr>
              <a:t>Acts</a:t>
            </a:r>
            <a:r>
              <a:rPr lang="nb-NO" sz="3200" kern="150" dirty="0">
                <a:effectLst/>
                <a:latin typeface="Calibri" panose="020F0502020204030204" pitchFamily="34" charset="0"/>
                <a:ea typeface="Calibri" panose="020F0502020204030204" pitchFamily="34" charset="0"/>
                <a:cs typeface="Calibri" panose="020F0502020204030204" pitchFamily="34" charset="0"/>
              </a:rPr>
              <a:t> 2:1-21</a:t>
            </a:r>
          </a:p>
          <a:p>
            <a:pPr marL="0" indent="0">
              <a:lnSpc>
                <a:spcPct val="104000"/>
              </a:lnSpc>
              <a:spcAft>
                <a:spcPts val="800"/>
              </a:spcAft>
              <a:buNone/>
            </a:pPr>
            <a:r>
              <a:rPr lang="nb-NO" sz="3200" b="1" kern="150" dirty="0">
                <a:effectLst/>
                <a:latin typeface="Calibri" panose="020F0502020204030204" pitchFamily="34" charset="0"/>
                <a:ea typeface="Calibri" panose="020F0502020204030204" pitchFamily="34" charset="0"/>
                <a:cs typeface="Calibri" panose="020F0502020204030204" pitchFamily="34" charset="0"/>
              </a:rPr>
              <a:t>Ånden blir gitt på pinsedagen</a:t>
            </a:r>
          </a:p>
          <a:p>
            <a:pPr marL="0" indent="0">
              <a:lnSpc>
                <a:spcPct val="104000"/>
              </a:lnSpc>
              <a:spcAft>
                <a:spcPts val="800"/>
              </a:spcAft>
              <a:buNone/>
            </a:pPr>
            <a:r>
              <a:rPr lang="nb-NO" sz="3200" kern="150" baseline="30000" dirty="0">
                <a:effectLst/>
                <a:latin typeface="Calibri" panose="020F0502020204030204" pitchFamily="34" charset="0"/>
                <a:ea typeface="Calibri" panose="020F0502020204030204" pitchFamily="34" charset="0"/>
                <a:cs typeface="Calibri" panose="020F0502020204030204" pitchFamily="34" charset="0"/>
              </a:rPr>
              <a:t>1 </a:t>
            </a:r>
            <a:r>
              <a:rPr lang="nb-NO" sz="3200" kern="150" dirty="0">
                <a:effectLst/>
                <a:latin typeface="Calibri" panose="020F0502020204030204" pitchFamily="34" charset="0"/>
                <a:ea typeface="Calibri" panose="020F0502020204030204" pitchFamily="34" charset="0"/>
                <a:cs typeface="Calibri" panose="020F0502020204030204" pitchFamily="34" charset="0"/>
              </a:rPr>
              <a:t>Da pinsedagen kom, var alle samlet på ett sted.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2</a:t>
            </a:r>
            <a:r>
              <a:rPr lang="nb-NO" sz="3200" kern="150" dirty="0">
                <a:effectLst/>
                <a:latin typeface="Calibri" panose="020F0502020204030204" pitchFamily="34" charset="0"/>
                <a:ea typeface="Calibri" panose="020F0502020204030204" pitchFamily="34" charset="0"/>
                <a:cs typeface="Calibri" panose="020F0502020204030204" pitchFamily="34" charset="0"/>
              </a:rPr>
              <a:t> Plutselig lød det fra himmelen som når en kraftig vind blåser, og lyden fylte hele huset hvor de satt.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3</a:t>
            </a:r>
            <a:r>
              <a:rPr lang="nb-NO" sz="3200" kern="150" dirty="0">
                <a:effectLst/>
                <a:latin typeface="Calibri" panose="020F0502020204030204" pitchFamily="34" charset="0"/>
                <a:ea typeface="Calibri" panose="020F0502020204030204" pitchFamily="34" charset="0"/>
                <a:cs typeface="Calibri" panose="020F0502020204030204" pitchFamily="34" charset="0"/>
              </a:rPr>
              <a:t> Tunger som av ild viste seg for dem, delte seg og satte seg på hver enkelt av dem.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4</a:t>
            </a:r>
            <a:r>
              <a:rPr lang="nb-NO" sz="3200" kern="150" dirty="0">
                <a:effectLst/>
                <a:latin typeface="Calibri" panose="020F0502020204030204" pitchFamily="34" charset="0"/>
                <a:ea typeface="Calibri" panose="020F0502020204030204" pitchFamily="34" charset="0"/>
                <a:cs typeface="Calibri" panose="020F0502020204030204" pitchFamily="34" charset="0"/>
              </a:rPr>
              <a:t> Da ble de alle fylt av Den hellige ånd, og de begynte å tale på andre språk etter som Ånden ga dem å forkynne.</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4832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baseline="30000" dirty="0">
                <a:effectLst/>
                <a:latin typeface="Calibri" panose="020F0502020204030204" pitchFamily="34" charset="0"/>
                <a:ea typeface="Calibri" panose="020F0502020204030204" pitchFamily="34" charset="0"/>
                <a:cs typeface="Calibri" panose="020F0502020204030204" pitchFamily="34" charset="0"/>
              </a:rPr>
              <a:t>5</a:t>
            </a:r>
            <a:r>
              <a:rPr lang="nb-NO" sz="3200" kern="150" dirty="0">
                <a:effectLst/>
                <a:latin typeface="Calibri" panose="020F0502020204030204" pitchFamily="34" charset="0"/>
                <a:ea typeface="Calibri" panose="020F0502020204030204" pitchFamily="34" charset="0"/>
                <a:cs typeface="Calibri" panose="020F0502020204030204" pitchFamily="34" charset="0"/>
              </a:rPr>
              <a:t> I Jerusalem bodde det fromme jøder fra alle folkeslag under himmelen.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6</a:t>
            </a:r>
            <a:r>
              <a:rPr lang="nb-NO" sz="3200" kern="150" dirty="0">
                <a:effectLst/>
                <a:latin typeface="Calibri" panose="020F0502020204030204" pitchFamily="34" charset="0"/>
                <a:ea typeface="Calibri" panose="020F0502020204030204" pitchFamily="34" charset="0"/>
                <a:cs typeface="Calibri" panose="020F0502020204030204" pitchFamily="34" charset="0"/>
              </a:rPr>
              <a:t> En stor folkemengde stimlet sammen da de hørte denne lyden, og det ble stor forvirring, for hver enkelt hørte sitt eget morsmål bli talt.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7</a:t>
            </a:r>
            <a:r>
              <a:rPr lang="nb-NO" sz="3200" kern="150" dirty="0">
                <a:effectLst/>
                <a:latin typeface="Calibri" panose="020F0502020204030204" pitchFamily="34" charset="0"/>
                <a:ea typeface="Calibri" panose="020F0502020204030204" pitchFamily="34" charset="0"/>
                <a:cs typeface="Calibri" panose="020F0502020204030204" pitchFamily="34" charset="0"/>
              </a:rPr>
              <a:t> Forskrekket og forundret spurte de: «Er de ikke galileere, alle disse som taler?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8</a:t>
            </a:r>
            <a:r>
              <a:rPr lang="nb-NO" sz="3200" kern="150" dirty="0">
                <a:effectLst/>
                <a:latin typeface="Calibri" panose="020F0502020204030204" pitchFamily="34" charset="0"/>
                <a:ea typeface="Calibri" panose="020F0502020204030204" pitchFamily="34" charset="0"/>
                <a:cs typeface="Calibri" panose="020F0502020204030204" pitchFamily="34" charset="0"/>
              </a:rPr>
              <a:t> Hvordan kan da hver enkelt av oss høre sitt eget morsmål? </a:t>
            </a: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676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9</a:t>
            </a:r>
            <a:r>
              <a:rPr lang="nb-NO" sz="3200" kern="150" dirty="0">
                <a:effectLst/>
                <a:latin typeface="Calibri" panose="020F0502020204030204" pitchFamily="34" charset="0"/>
                <a:ea typeface="Calibri" panose="020F0502020204030204" pitchFamily="34" charset="0"/>
                <a:cs typeface="Calibri" panose="020F0502020204030204" pitchFamily="34" charset="0"/>
              </a:rPr>
              <a:t> Vi er partere og </a:t>
            </a:r>
            <a:r>
              <a:rPr lang="nb-NO" sz="3200" kern="150" dirty="0" err="1">
                <a:effectLst/>
                <a:latin typeface="Calibri" panose="020F0502020204030204" pitchFamily="34" charset="0"/>
                <a:ea typeface="Calibri" panose="020F0502020204030204" pitchFamily="34" charset="0"/>
                <a:cs typeface="Calibri" panose="020F0502020204030204" pitchFamily="34" charset="0"/>
              </a:rPr>
              <a:t>medere</a:t>
            </a:r>
            <a:r>
              <a:rPr lang="nb-NO" sz="3200" kern="150" dirty="0">
                <a:effectLst/>
                <a:latin typeface="Calibri" panose="020F0502020204030204" pitchFamily="34" charset="0"/>
                <a:ea typeface="Calibri" panose="020F0502020204030204" pitchFamily="34" charset="0"/>
                <a:cs typeface="Calibri" panose="020F0502020204030204" pitchFamily="34" charset="0"/>
              </a:rPr>
              <a:t> og elamitter, folk som bor i Mesopotamia, Judea og Kappadokia, i Pontos og Asia,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10</a:t>
            </a:r>
            <a:r>
              <a:rPr lang="nb-NO" sz="3200" kern="150" dirty="0">
                <a:effectLst/>
                <a:latin typeface="Calibri" panose="020F0502020204030204" pitchFamily="34" charset="0"/>
                <a:ea typeface="Calibri" panose="020F0502020204030204" pitchFamily="34" charset="0"/>
                <a:cs typeface="Calibri" panose="020F0502020204030204" pitchFamily="34" charset="0"/>
              </a:rPr>
              <a:t> Frygia og </a:t>
            </a:r>
            <a:r>
              <a:rPr lang="nb-NO" sz="3200" kern="150" dirty="0" err="1">
                <a:effectLst/>
                <a:latin typeface="Calibri" panose="020F0502020204030204" pitchFamily="34" charset="0"/>
                <a:ea typeface="Calibri" panose="020F0502020204030204" pitchFamily="34" charset="0"/>
                <a:cs typeface="Calibri" panose="020F0502020204030204" pitchFamily="34" charset="0"/>
              </a:rPr>
              <a:t>Pamfylia</a:t>
            </a:r>
            <a:r>
              <a:rPr lang="nb-NO" sz="3200" kern="150" dirty="0">
                <a:effectLst/>
                <a:latin typeface="Calibri" panose="020F0502020204030204" pitchFamily="34" charset="0"/>
                <a:ea typeface="Calibri" panose="020F0502020204030204" pitchFamily="34" charset="0"/>
                <a:cs typeface="Calibri" panose="020F0502020204030204" pitchFamily="34" charset="0"/>
              </a:rPr>
              <a:t>, i Egypt og i Libya-området mot </a:t>
            </a:r>
            <a:r>
              <a:rPr lang="nb-NO" sz="3200" kern="150" dirty="0" err="1">
                <a:effectLst/>
                <a:latin typeface="Calibri" panose="020F0502020204030204" pitchFamily="34" charset="0"/>
                <a:ea typeface="Calibri" panose="020F0502020204030204" pitchFamily="34" charset="0"/>
                <a:cs typeface="Calibri" panose="020F0502020204030204" pitchFamily="34" charset="0"/>
              </a:rPr>
              <a:t>Kyréne</a:t>
            </a:r>
            <a:r>
              <a:rPr lang="nb-NO" sz="3200" kern="150" dirty="0">
                <a:effectLst/>
                <a:latin typeface="Calibri" panose="020F0502020204030204" pitchFamily="34" charset="0"/>
                <a:ea typeface="Calibri" panose="020F0502020204030204" pitchFamily="34" charset="0"/>
                <a:cs typeface="Calibri" panose="020F0502020204030204" pitchFamily="34" charset="0"/>
              </a:rPr>
              <a:t>, og innflyttere fra Roma,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11</a:t>
            </a:r>
            <a:r>
              <a:rPr lang="nb-NO" sz="3200" kern="150" dirty="0">
                <a:effectLst/>
                <a:latin typeface="Calibri" panose="020F0502020204030204" pitchFamily="34" charset="0"/>
                <a:ea typeface="Calibri" panose="020F0502020204030204" pitchFamily="34" charset="0"/>
                <a:cs typeface="Calibri" panose="020F0502020204030204" pitchFamily="34" charset="0"/>
              </a:rPr>
              <a:t> jøder og proselytter, kretere og arabere – og vi hører dem tale om Guds storverk på våre egne tungemål!»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12</a:t>
            </a:r>
            <a:r>
              <a:rPr lang="nb-NO" sz="3200" kern="150" dirty="0">
                <a:effectLst/>
                <a:latin typeface="Calibri" panose="020F0502020204030204" pitchFamily="34" charset="0"/>
                <a:ea typeface="Calibri" panose="020F0502020204030204" pitchFamily="34" charset="0"/>
                <a:cs typeface="Calibri" panose="020F0502020204030204" pitchFamily="34" charset="0"/>
              </a:rPr>
              <a:t> De visste ikke hva de skulle tro, og forvirret spurte de hverandre: «Hva er dette for noe?»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13 </a:t>
            </a:r>
            <a:r>
              <a:rPr lang="nb-NO" sz="3200" kern="150" dirty="0">
                <a:effectLst/>
                <a:latin typeface="Calibri" panose="020F0502020204030204" pitchFamily="34" charset="0"/>
                <a:ea typeface="Calibri" panose="020F0502020204030204" pitchFamily="34" charset="0"/>
                <a:cs typeface="Calibri" panose="020F0502020204030204" pitchFamily="34" charset="0"/>
              </a:rPr>
              <a:t>Men noen gjorde narr av dem og sa: «De har drukket seg fulle på søt vin.»</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489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b="1" kern="150" dirty="0">
                <a:effectLst/>
                <a:latin typeface="Calibri" panose="020F0502020204030204" pitchFamily="34" charset="0"/>
                <a:ea typeface="Calibri" panose="020F0502020204030204" pitchFamily="34" charset="0"/>
                <a:cs typeface="Calibri" panose="020F0502020204030204" pitchFamily="34" charset="0"/>
              </a:rPr>
              <a:t>Peter taler på pinsedagen</a:t>
            </a:r>
          </a:p>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14</a:t>
            </a:r>
            <a:r>
              <a:rPr lang="nb-NO" sz="3200" kern="150" dirty="0">
                <a:effectLst/>
                <a:latin typeface="Calibri" panose="020F0502020204030204" pitchFamily="34" charset="0"/>
                <a:ea typeface="Calibri" panose="020F0502020204030204" pitchFamily="34" charset="0"/>
                <a:cs typeface="Calibri" panose="020F0502020204030204" pitchFamily="34" charset="0"/>
              </a:rPr>
              <a:t> Da steg Peter fram sammen med de elleve. Han hevet stemmen og talte til dem:</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«Jødiske menn og alle dere som bor i Jerusalem! Merk dere hva jeg sier, og lytt nøye til mine ord!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15</a:t>
            </a:r>
            <a:r>
              <a:rPr lang="nb-NO" sz="3200" kern="150" dirty="0">
                <a:effectLst/>
                <a:latin typeface="Calibri" panose="020F0502020204030204" pitchFamily="34" charset="0"/>
                <a:ea typeface="Calibri" panose="020F0502020204030204" pitchFamily="34" charset="0"/>
                <a:cs typeface="Calibri" panose="020F0502020204030204" pitchFamily="34" charset="0"/>
              </a:rPr>
              <a:t> Disse menneskene er ikke fulle, slik dere tror. Det er jo bare den tredje time på dagen. </a:t>
            </a:r>
            <a:r>
              <a:rPr lang="nb-NO" sz="3200" kern="150" baseline="30000" dirty="0">
                <a:latin typeface="Calibri" panose="020F0502020204030204" pitchFamily="34" charset="0"/>
                <a:ea typeface="Calibri" panose="020F0502020204030204" pitchFamily="34" charset="0"/>
                <a:cs typeface="Calibri" panose="020F0502020204030204" pitchFamily="34" charset="0"/>
              </a:rPr>
              <a:t>16</a:t>
            </a:r>
            <a:r>
              <a:rPr lang="nb-NO" sz="3200" kern="150" dirty="0">
                <a:effectLst/>
                <a:latin typeface="Calibri" panose="020F0502020204030204" pitchFamily="34" charset="0"/>
                <a:ea typeface="Calibri" panose="020F0502020204030204" pitchFamily="34" charset="0"/>
                <a:cs typeface="Calibri" panose="020F0502020204030204" pitchFamily="34" charset="0"/>
              </a:rPr>
              <a:t> Men her skjer det som er sagt gjennom profeten Joel:</a:t>
            </a: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3406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17</a:t>
            </a:r>
            <a:r>
              <a:rPr lang="nb-NO" sz="3200" kern="150" dirty="0">
                <a:effectLst/>
                <a:latin typeface="Calibri" panose="020F0502020204030204" pitchFamily="34" charset="0"/>
                <a:ea typeface="Calibri" panose="020F0502020204030204" pitchFamily="34" charset="0"/>
                <a:cs typeface="Calibri" panose="020F0502020204030204" pitchFamily="34" charset="0"/>
              </a:rPr>
              <a:t> I de siste dager skal det skje, sier Gud,</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At jeg øser ut min Ånd over alle mennesker.</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Deres sønner og døtre skal profetere,</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de unge skal se syn,</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og de gamle skal drømme drømmer.</a:t>
            </a:r>
          </a:p>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18</a:t>
            </a:r>
            <a:r>
              <a:rPr lang="nb-NO" sz="3200" kern="150" dirty="0">
                <a:effectLst/>
                <a:latin typeface="Calibri" panose="020F0502020204030204" pitchFamily="34" charset="0"/>
                <a:ea typeface="Calibri" panose="020F0502020204030204" pitchFamily="34" charset="0"/>
                <a:cs typeface="Calibri" panose="020F0502020204030204" pitchFamily="34" charset="0"/>
              </a:rPr>
              <a:t> Selv over mine slaver og slavekvinner</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vil jeg i de dager øse ut min Ånd,</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og de skal tale profetisk.</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315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19</a:t>
            </a:r>
            <a:r>
              <a:rPr lang="nb-NO" sz="3200" kern="150" dirty="0">
                <a:effectLst/>
                <a:latin typeface="Calibri" panose="020F0502020204030204" pitchFamily="34" charset="0"/>
                <a:ea typeface="Calibri" panose="020F0502020204030204" pitchFamily="34" charset="0"/>
                <a:cs typeface="Calibri" panose="020F0502020204030204" pitchFamily="34" charset="0"/>
              </a:rPr>
              <a:t> Jeg setter varsler oppe på himmelen</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og tegn nede på jorden,</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blod og ild og røykskyer.</a:t>
            </a:r>
          </a:p>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20</a:t>
            </a:r>
            <a:r>
              <a:rPr lang="nb-NO" sz="3200" kern="150" dirty="0">
                <a:effectLst/>
                <a:latin typeface="Calibri" panose="020F0502020204030204" pitchFamily="34" charset="0"/>
                <a:ea typeface="Calibri" panose="020F0502020204030204" pitchFamily="34" charset="0"/>
                <a:cs typeface="Calibri" panose="020F0502020204030204" pitchFamily="34" charset="0"/>
              </a:rPr>
              <a:t> Solen skal forvandles til mørke</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og månen til blod</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før Herrens dag kommer, den store og strålende.</a:t>
            </a:r>
          </a:p>
          <a:p>
            <a:pPr marL="0" indent="0">
              <a:lnSpc>
                <a:spcPct val="104000"/>
              </a:lnSpc>
              <a:spcAft>
                <a:spcPts val="800"/>
              </a:spcAft>
              <a:buNone/>
            </a:pPr>
            <a:r>
              <a:rPr lang="nb-NO" sz="3200" kern="150" baseline="30000" dirty="0">
                <a:latin typeface="Calibri" panose="020F0502020204030204" pitchFamily="34" charset="0"/>
                <a:ea typeface="Calibri" panose="020F0502020204030204" pitchFamily="34" charset="0"/>
                <a:cs typeface="Calibri" panose="020F0502020204030204" pitchFamily="34" charset="0"/>
              </a:rPr>
              <a:t>21</a:t>
            </a:r>
            <a:r>
              <a:rPr lang="nb-NO" sz="3200" kern="150" dirty="0">
                <a:effectLst/>
                <a:latin typeface="Calibri" panose="020F0502020204030204" pitchFamily="34" charset="0"/>
                <a:ea typeface="Calibri" panose="020F0502020204030204" pitchFamily="34" charset="0"/>
                <a:cs typeface="Calibri" panose="020F0502020204030204" pitchFamily="34" charset="0"/>
              </a:rPr>
              <a:t> Men hver den som påkaller Herrens navn,</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skal bli frelst.</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5678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3F51CB-5519-09FE-D9E6-7690A298134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37A0F83A-2FAC-23EC-6595-7566882779DC}"/>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DADD752D-C182-AB4D-FD22-40E6A79896A0}"/>
              </a:ext>
            </a:extLst>
          </p:cNvPr>
          <p:cNvPicPr>
            <a:picLocks noChangeAspect="1"/>
          </p:cNvPicPr>
          <p:nvPr/>
        </p:nvPicPr>
        <p:blipFill>
          <a:blip r:embed="rId2"/>
          <a:stretch>
            <a:fillRect/>
          </a:stretch>
        </p:blipFill>
        <p:spPr>
          <a:xfrm>
            <a:off x="39030" y="50180"/>
            <a:ext cx="12192000" cy="6858000"/>
          </a:xfrm>
          <a:prstGeom prst="rect">
            <a:avLst/>
          </a:prstGeom>
        </p:spPr>
      </p:pic>
      <p:sp>
        <p:nvSpPr>
          <p:cNvPr id="5" name="TekstSylinder 4">
            <a:extLst>
              <a:ext uri="{FF2B5EF4-FFF2-40B4-BE49-F238E27FC236}">
                <a16:creationId xmlns:a16="http://schemas.microsoft.com/office/drawing/2014/main" id="{953769B2-0497-095B-6D14-21772A13F842}"/>
              </a:ext>
            </a:extLst>
          </p:cNvPr>
          <p:cNvSpPr txBox="1"/>
          <p:nvPr/>
        </p:nvSpPr>
        <p:spPr>
          <a:xfrm>
            <a:off x="624467" y="1020337"/>
            <a:ext cx="11340792" cy="3323987"/>
          </a:xfrm>
          <a:prstGeom prst="rect">
            <a:avLst/>
          </a:prstGeom>
          <a:solidFill>
            <a:schemeClr val="bg1"/>
          </a:solidFill>
        </p:spPr>
        <p:txBody>
          <a:bodyPr wrap="square" rtlCol="0">
            <a:spAutoFit/>
          </a:bodyPr>
          <a:lstStyle/>
          <a:p>
            <a:r>
              <a:rPr lang="nb-NO" sz="5400" dirty="0"/>
              <a:t>Pinsedagen</a:t>
            </a:r>
          </a:p>
          <a:p>
            <a:endParaRPr lang="nb-NO" sz="4400" dirty="0"/>
          </a:p>
          <a:p>
            <a:r>
              <a:rPr lang="nb-NO" sz="4400" dirty="0"/>
              <a:t>Apostlenes gjerninger 2, 1-21</a:t>
            </a:r>
          </a:p>
          <a:p>
            <a:endParaRPr lang="nb-NO" sz="4400" dirty="0"/>
          </a:p>
          <a:p>
            <a:r>
              <a:rPr lang="nb-NO" sz="2400" u="sng"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https://bibleproject.com/articles/what-is-pentecost-and-why-is-it-important/</a:t>
            </a:r>
            <a:endParaRPr lang="nb-NO" sz="2400" dirty="0"/>
          </a:p>
        </p:txBody>
      </p:sp>
    </p:spTree>
    <p:extLst>
      <p:ext uri="{BB962C8B-B14F-4D97-AF65-F5344CB8AC3E}">
        <p14:creationId xmlns:p14="http://schemas.microsoft.com/office/powerpoint/2010/main" val="290365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Jødisk pinse</a:t>
            </a:r>
          </a:p>
          <a:p>
            <a:pPr>
              <a:lnSpc>
                <a:spcPct val="104000"/>
              </a:lnSpc>
              <a:spcAft>
                <a:spcPts val="800"/>
              </a:spcAft>
            </a:pPr>
            <a:r>
              <a:rPr lang="nb-NO" sz="3200" kern="150" dirty="0">
                <a:effectLst/>
                <a:latin typeface="Calibri" panose="020F0502020204030204" pitchFamily="34" charset="0"/>
                <a:ea typeface="Calibri" panose="020F0502020204030204" pitchFamily="34" charset="0"/>
                <a:cs typeface="Calibri" panose="020F0502020204030204" pitchFamily="34" charset="0"/>
              </a:rPr>
              <a:t>Innhøstningsfest, </a:t>
            </a:r>
            <a:r>
              <a:rPr lang="nb-NO" sz="3200" dirty="0">
                <a:effectLst/>
                <a:latin typeface="Calibri" panose="020F0502020204030204" pitchFamily="34" charset="0"/>
                <a:ea typeface="Calibri" panose="020F0502020204030204" pitchFamily="34" charset="0"/>
              </a:rPr>
              <a:t> minne om at Moses fikk toraen (</a:t>
            </a:r>
            <a:r>
              <a:rPr lang="nb-NO" sz="3200" dirty="0" err="1">
                <a:effectLst/>
                <a:latin typeface="Calibri" panose="020F0502020204030204" pitchFamily="34" charset="0"/>
                <a:ea typeface="Calibri" panose="020F0502020204030204" pitchFamily="34" charset="0"/>
              </a:rPr>
              <a:t>moseloven</a:t>
            </a:r>
            <a:r>
              <a:rPr lang="nb-NO" sz="3200" dirty="0">
                <a:effectLst/>
                <a:latin typeface="Calibri" panose="020F0502020204030204" pitchFamily="34" charset="0"/>
                <a:ea typeface="Calibri" panose="020F0502020204030204" pitchFamily="34" charset="0"/>
              </a:rPr>
              <a:t>)</a:t>
            </a:r>
          </a:p>
          <a:p>
            <a:pPr>
              <a:lnSpc>
                <a:spcPct val="104000"/>
              </a:lnSpc>
              <a:spcAft>
                <a:spcPts val="800"/>
              </a:spcAft>
            </a:pPr>
            <a:r>
              <a:rPr lang="nb-NO" sz="3200" kern="150" dirty="0">
                <a:latin typeface="Calibri" panose="020F0502020204030204" pitchFamily="34" charset="0"/>
                <a:ea typeface="Calibri" panose="020F0502020204030204" pitchFamily="34" charset="0"/>
                <a:cs typeface="Calibri" panose="020F0502020204030204" pitchFamily="34" charset="0"/>
              </a:rPr>
              <a:t>7 uker etter påske</a:t>
            </a:r>
          </a:p>
          <a:p>
            <a:pPr>
              <a:lnSpc>
                <a:spcPct val="104000"/>
              </a:lnSpc>
              <a:spcAft>
                <a:spcPts val="800"/>
              </a:spcAft>
            </a:pPr>
            <a:r>
              <a:rPr lang="nb-NO" sz="3200" kern="150" dirty="0">
                <a:effectLst/>
                <a:latin typeface="Calibri" panose="020F0502020204030204" pitchFamily="34" charset="0"/>
                <a:ea typeface="Calibri" panose="020F0502020204030204" pitchFamily="34" charset="0"/>
                <a:cs typeface="Calibri" panose="020F0502020204030204" pitchFamily="34" charset="0"/>
              </a:rPr>
              <a:t>Pilgri</a:t>
            </a:r>
            <a:r>
              <a:rPr lang="nb-NO" sz="3200" kern="150" dirty="0">
                <a:latin typeface="Calibri" panose="020F0502020204030204" pitchFamily="34" charset="0"/>
                <a:ea typeface="Calibri" panose="020F0502020204030204" pitchFamily="34" charset="0"/>
                <a:cs typeface="Calibri" panose="020F0502020204030204" pitchFamily="34" charset="0"/>
              </a:rPr>
              <a:t>mmer i Jerusalem</a:t>
            </a:r>
          </a:p>
          <a:p>
            <a:pPr>
              <a:lnSpc>
                <a:spcPct val="104000"/>
              </a:lnSpc>
              <a:spcAft>
                <a:spcPts val="800"/>
              </a:spcAft>
            </a:pPr>
            <a:endParaRPr lang="nb-NO" sz="3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Kristen pinse</a:t>
            </a:r>
          </a:p>
          <a:p>
            <a:pPr>
              <a:lnSpc>
                <a:spcPct val="104000"/>
              </a:lnSpc>
              <a:spcAft>
                <a:spcPts val="800"/>
              </a:spcAft>
            </a:pPr>
            <a:r>
              <a:rPr lang="nb-NO" sz="3200" kern="150" dirty="0">
                <a:latin typeface="Calibri" panose="020F0502020204030204" pitchFamily="34" charset="0"/>
                <a:ea typeface="Calibri" panose="020F0502020204030204" pitchFamily="34" charset="0"/>
                <a:cs typeface="Calibri" panose="020F0502020204030204" pitchFamily="34" charset="0"/>
              </a:rPr>
              <a:t>Ap.gj. 2,1-21</a:t>
            </a:r>
          </a:p>
          <a:p>
            <a:pPr>
              <a:lnSpc>
                <a:spcPct val="104000"/>
              </a:lnSpc>
              <a:spcAft>
                <a:spcPts val="800"/>
              </a:spcAft>
            </a:pPr>
            <a:r>
              <a:rPr lang="nb-NO" sz="3200" kern="150" dirty="0">
                <a:latin typeface="Calibri" panose="020F0502020204030204" pitchFamily="34" charset="0"/>
                <a:ea typeface="Calibri" panose="020F0502020204030204" pitchFamily="34" charset="0"/>
                <a:cs typeface="Calibri" panose="020F0502020204030204" pitchFamily="34" charset="0"/>
              </a:rPr>
              <a:t>50 dager etter påske</a:t>
            </a:r>
          </a:p>
          <a:p>
            <a:pPr>
              <a:lnSpc>
                <a:spcPct val="104000"/>
              </a:lnSpc>
              <a:spcAft>
                <a:spcPts val="800"/>
              </a:spcAft>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75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9AD7B1-2726-29CA-406F-3EDF460666DF}"/>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2E4D21F-1EDB-BF4D-0F15-EC504B16FAFB}"/>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8755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Ild og lyn i det gamle testamentet assosiert med</a:t>
            </a:r>
          </a:p>
          <a:p>
            <a:pPr marL="742950" indent="-742950">
              <a:lnSpc>
                <a:spcPct val="104000"/>
              </a:lnSpc>
              <a:spcAft>
                <a:spcPts val="800"/>
              </a:spcAft>
              <a:buFont typeface="+mj-lt"/>
              <a:buAutoNum type="arabicPeriod"/>
            </a:pPr>
            <a:r>
              <a:rPr lang="nb-NO" sz="3200" kern="150" dirty="0">
                <a:effectLst/>
                <a:latin typeface="Calibri" panose="020F0502020204030204" pitchFamily="34" charset="0"/>
                <a:ea typeface="Calibri" panose="020F0502020204030204" pitchFamily="34" charset="0"/>
                <a:cs typeface="Calibri" panose="020F0502020204030204" pitchFamily="34" charset="0"/>
              </a:rPr>
              <a:t>Guds nærvær</a:t>
            </a:r>
          </a:p>
          <a:p>
            <a:pPr marL="742950" indent="-742950">
              <a:lnSpc>
                <a:spcPct val="104000"/>
              </a:lnSpc>
              <a:spcAft>
                <a:spcPts val="800"/>
              </a:spcAft>
              <a:buFont typeface="+mj-lt"/>
              <a:buAutoNum type="arabicPeriod"/>
            </a:pPr>
            <a:r>
              <a:rPr lang="nb-NO" sz="3200" kern="150" dirty="0">
                <a:effectLst/>
                <a:latin typeface="Calibri" panose="020F0502020204030204" pitchFamily="34" charset="0"/>
                <a:ea typeface="Calibri" panose="020F0502020204030204" pitchFamily="34" charset="0"/>
                <a:cs typeface="Calibri" panose="020F0502020204030204" pitchFamily="34" charset="0"/>
              </a:rPr>
              <a:t>Tempel</a:t>
            </a:r>
            <a:endParaRPr lang="nb-NO" sz="3200" dirty="0">
              <a:effectLst/>
              <a:latin typeface="Calibri" panose="020F0502020204030204" pitchFamily="34" charset="0"/>
              <a:ea typeface="Calibri" panose="020F0502020204030204" pitchFamily="34" charset="0"/>
            </a:endParaRPr>
          </a:p>
          <a:p>
            <a:pPr>
              <a:lnSpc>
                <a:spcPct val="104000"/>
              </a:lnSpc>
              <a:spcAft>
                <a:spcPts val="800"/>
              </a:spcAft>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910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6095999" y="1466850"/>
            <a:ext cx="5523571" cy="5578634"/>
          </a:xfrm>
        </p:spPr>
        <p:txBody>
          <a:bodyPr>
            <a:normAutofit lnSpcReduction="10000"/>
          </a:bodyPr>
          <a:lstStyle/>
          <a:p>
            <a:pPr marL="0" indent="0">
              <a:lnSpc>
                <a:spcPct val="104000"/>
              </a:lnSpc>
              <a:spcAft>
                <a:spcPts val="800"/>
              </a:spcAft>
              <a:buNone/>
            </a:pPr>
            <a:r>
              <a:rPr lang="nb-NO" sz="3600" kern="150" dirty="0">
                <a:latin typeface="Calibri" panose="020F0502020204030204" pitchFamily="34" charset="0"/>
                <a:ea typeface="Calibri" panose="020F0502020204030204" pitchFamily="34" charset="0"/>
                <a:cs typeface="Calibri" panose="020F0502020204030204" pitchFamily="34" charset="0"/>
              </a:rPr>
              <a:t>Horeb Moses</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Men da Herren så at han kom bort for å se, ropte Gud til ham fra tornebusken: «Moses, Moses!» Han svarte: «Her er jeg.»  Og Gud sa: «Kom ikke nærmere! Ta skoene av føttene! For stedet du står på, er hellig grunn.» </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2. Mos 3,4-5</a:t>
            </a:r>
          </a:p>
          <a:p>
            <a:pPr>
              <a:lnSpc>
                <a:spcPct val="104000"/>
              </a:lnSpc>
              <a:spcAft>
                <a:spcPts val="800"/>
              </a:spcAft>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pic>
        <p:nvPicPr>
          <p:cNvPr id="2" name="Bilde 1">
            <a:extLst>
              <a:ext uri="{FF2B5EF4-FFF2-40B4-BE49-F238E27FC236}">
                <a16:creationId xmlns:a16="http://schemas.microsoft.com/office/drawing/2014/main" id="{50D33986-3192-A5FB-2D74-0D4558D32653}"/>
              </a:ext>
            </a:extLst>
          </p:cNvPr>
          <p:cNvPicPr>
            <a:picLocks noChangeAspect="1"/>
          </p:cNvPicPr>
          <p:nvPr/>
        </p:nvPicPr>
        <p:blipFill>
          <a:blip r:embed="rId2"/>
          <a:stretch>
            <a:fillRect/>
          </a:stretch>
        </p:blipFill>
        <p:spPr>
          <a:xfrm>
            <a:off x="520700" y="1466850"/>
            <a:ext cx="4781550" cy="3187700"/>
          </a:xfrm>
          <a:prstGeom prst="rect">
            <a:avLst/>
          </a:prstGeom>
        </p:spPr>
      </p:pic>
    </p:spTree>
    <p:extLst>
      <p:ext uri="{BB962C8B-B14F-4D97-AF65-F5344CB8AC3E}">
        <p14:creationId xmlns:p14="http://schemas.microsoft.com/office/powerpoint/2010/main" val="382830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CCEBFD1-5E66-C5D3-33E6-9B90A705EDC0}"/>
              </a:ext>
            </a:extLst>
          </p:cNvPr>
          <p:cNvPicPr>
            <a:picLocks noChangeAspect="1"/>
          </p:cNvPicPr>
          <p:nvPr/>
        </p:nvPicPr>
        <p:blipFill>
          <a:blip r:embed="rId2"/>
          <a:stretch>
            <a:fillRect/>
          </a:stretch>
        </p:blipFill>
        <p:spPr>
          <a:xfrm>
            <a:off x="520701" y="1466850"/>
            <a:ext cx="4781550" cy="3639105"/>
          </a:xfrm>
          <a:prstGeom prst="rect">
            <a:avLst/>
          </a:prstGeom>
        </p:spPr>
      </p:pic>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6096000" y="1466850"/>
            <a:ext cx="5506844" cy="5578634"/>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Sinai</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«Hele Sinai-fjellet stod i røyk fordi Herren hadde steget ned på det i ild.» </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2. Mos. 19,18</a:t>
            </a:r>
          </a:p>
          <a:p>
            <a:pPr>
              <a:lnSpc>
                <a:spcPct val="104000"/>
              </a:lnSpc>
              <a:spcAft>
                <a:spcPts val="800"/>
              </a:spcAft>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6694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DCCBD723-64B4-6813-B7E2-86BD1EFED54A}"/>
              </a:ext>
            </a:extLst>
          </p:cNvPr>
          <p:cNvPicPr>
            <a:picLocks noChangeAspect="1"/>
          </p:cNvPicPr>
          <p:nvPr/>
        </p:nvPicPr>
        <p:blipFill>
          <a:blip r:embed="rId2"/>
          <a:stretch>
            <a:fillRect/>
          </a:stretch>
        </p:blipFill>
        <p:spPr>
          <a:xfrm>
            <a:off x="480365" y="1466850"/>
            <a:ext cx="4821886" cy="4816535"/>
          </a:xfrm>
          <a:prstGeom prst="rect">
            <a:avLst/>
          </a:prstGeom>
        </p:spPr>
      </p:pic>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6095999" y="1466850"/>
            <a:ext cx="5615635" cy="5578634"/>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Tabernaklet</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For Herrens sky lå over boligen om dagen, og om natten lyste den som ild for øynene på hele Israels hus, så lenge vandringen varte.</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2. Mos 30,38 </a:t>
            </a:r>
          </a:p>
          <a:p>
            <a:pPr>
              <a:lnSpc>
                <a:spcPct val="104000"/>
              </a:lnSpc>
              <a:spcAft>
                <a:spcPts val="800"/>
              </a:spcAft>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007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6095999" y="1466850"/>
            <a:ext cx="5662962" cy="5578634"/>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Tempelet Jerusalem</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«For Han er god, evig varer hans miskunn.». </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2. </a:t>
            </a:r>
            <a:r>
              <a:rPr lang="nb-NO" sz="3200" i="1" kern="150" dirty="0" err="1">
                <a:latin typeface="Calibri" panose="020F0502020204030204" pitchFamily="34" charset="0"/>
                <a:ea typeface="Calibri" panose="020F0502020204030204" pitchFamily="34" charset="0"/>
                <a:cs typeface="Calibri" panose="020F0502020204030204" pitchFamily="34" charset="0"/>
              </a:rPr>
              <a:t>Krøn</a:t>
            </a:r>
            <a:r>
              <a:rPr lang="nb-NO" sz="3200" i="1" kern="150" dirty="0">
                <a:latin typeface="Calibri" panose="020F0502020204030204" pitchFamily="34" charset="0"/>
                <a:ea typeface="Calibri" panose="020F0502020204030204" pitchFamily="34" charset="0"/>
                <a:cs typeface="Calibri" panose="020F0502020204030204" pitchFamily="34" charset="0"/>
              </a:rPr>
              <a:t> 7,3b</a:t>
            </a:r>
            <a:endParaRPr lang="nb-NO" sz="3200" i="1"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pic>
        <p:nvPicPr>
          <p:cNvPr id="4" name="Bilde 3">
            <a:extLst>
              <a:ext uri="{FF2B5EF4-FFF2-40B4-BE49-F238E27FC236}">
                <a16:creationId xmlns:a16="http://schemas.microsoft.com/office/drawing/2014/main" id="{310252BC-576D-7E9E-AE90-A20551D225D5}"/>
              </a:ext>
            </a:extLst>
          </p:cNvPr>
          <p:cNvPicPr>
            <a:picLocks noChangeAspect="1"/>
          </p:cNvPicPr>
          <p:nvPr/>
        </p:nvPicPr>
        <p:blipFill>
          <a:blip r:embed="rId2"/>
          <a:stretch>
            <a:fillRect/>
          </a:stretch>
        </p:blipFill>
        <p:spPr>
          <a:xfrm>
            <a:off x="480365" y="1466850"/>
            <a:ext cx="4821886" cy="2638912"/>
          </a:xfrm>
          <a:prstGeom prst="rect">
            <a:avLst/>
          </a:prstGeom>
        </p:spPr>
      </p:pic>
    </p:spTree>
    <p:extLst>
      <p:ext uri="{BB962C8B-B14F-4D97-AF65-F5344CB8AC3E}">
        <p14:creationId xmlns:p14="http://schemas.microsoft.com/office/powerpoint/2010/main" val="425288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359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Da pinsedagen kom, var alle samlet på ett sted. Plutselig lød det fra himmelen som når en kraftig vind blåser, og lyden fylte hele huset hvor de satt. Tunger som av ild viste seg for dem, delte seg og satte seg på hver enkelt av dem.</a:t>
            </a:r>
          </a:p>
          <a:p>
            <a:pPr marL="0" indent="0">
              <a:lnSpc>
                <a:spcPct val="104000"/>
              </a:lnSpc>
              <a:spcAft>
                <a:spcPts val="800"/>
              </a:spcAft>
              <a:buNone/>
            </a:pPr>
            <a:r>
              <a:rPr lang="nn-NO" i="1" kern="150" dirty="0">
                <a:effectLst/>
                <a:latin typeface="Calibri" panose="020F0502020204030204" pitchFamily="34" charset="0"/>
                <a:ea typeface="Calibri" panose="020F0502020204030204" pitchFamily="34" charset="0"/>
                <a:cs typeface="Calibri" panose="020F0502020204030204" pitchFamily="34" charset="0"/>
              </a:rPr>
              <a:t>Ap. </a:t>
            </a:r>
            <a:r>
              <a:rPr lang="nn-NO" i="1" kern="150" dirty="0" err="1">
                <a:effectLst/>
                <a:latin typeface="Calibri" panose="020F0502020204030204" pitchFamily="34" charset="0"/>
                <a:ea typeface="Calibri" panose="020F0502020204030204" pitchFamily="34" charset="0"/>
                <a:cs typeface="Calibri" panose="020F0502020204030204" pitchFamily="34" charset="0"/>
              </a:rPr>
              <a:t>gj</a:t>
            </a:r>
            <a:r>
              <a:rPr lang="nn-NO" i="1" kern="150" dirty="0">
                <a:effectLst/>
                <a:latin typeface="Calibri" panose="020F0502020204030204" pitchFamily="34" charset="0"/>
                <a:ea typeface="Calibri" panose="020F0502020204030204" pitchFamily="34" charset="0"/>
                <a:cs typeface="Calibri" panose="020F0502020204030204" pitchFamily="34" charset="0"/>
              </a:rPr>
              <a:t>. 2,1 -3</a:t>
            </a: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8846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74BCA-9D91-62E6-9562-1B49E58D0081}"/>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BCF56537-692D-C36A-6C40-95E0410B5952}"/>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896715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Etter å ha lidd døden sto han [Jesus], levende fram for dem med mange klare bevis på at han levde: I førti dager viste han seg for dem og talte om det som hører Guds rike til. </a:t>
            </a:r>
          </a:p>
          <a:p>
            <a:pPr marL="0" indent="0">
              <a:lnSpc>
                <a:spcPct val="104000"/>
              </a:lnSpc>
              <a:spcAft>
                <a:spcPts val="800"/>
              </a:spcAft>
              <a:buNone/>
            </a:pPr>
            <a:r>
              <a:rPr lang="nb-NO" sz="3200" i="1" kern="150" dirty="0" err="1">
                <a:effectLst/>
                <a:latin typeface="Calibri" panose="020F0502020204030204" pitchFamily="34" charset="0"/>
                <a:ea typeface="Calibri" panose="020F0502020204030204" pitchFamily="34" charset="0"/>
                <a:cs typeface="Calibri" panose="020F0502020204030204" pitchFamily="34" charset="0"/>
              </a:rPr>
              <a:t>Ap.gj</a:t>
            </a:r>
            <a:r>
              <a:rPr lang="nb-NO" sz="3200" i="1" kern="150" dirty="0">
                <a:effectLst/>
                <a:latin typeface="Calibri" panose="020F0502020204030204" pitchFamily="34" charset="0"/>
                <a:ea typeface="Calibri" panose="020F0502020204030204" pitchFamily="34" charset="0"/>
                <a:cs typeface="Calibri" panose="020F0502020204030204" pitchFamily="34" charset="0"/>
              </a:rPr>
              <a:t>. 1,3</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683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51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«Dere skal ikke forlate Jerusalem, men vente på det som Far har lovet, det som dere har hørt av meg. For Johannes døpte med vann, men dere skal om noen få dager bli døpt med Den hellige ånd.»</a:t>
            </a: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Ap.gj, 1,4b-5</a:t>
            </a:r>
          </a:p>
          <a:p>
            <a:pPr marL="0" indent="0">
              <a:lnSpc>
                <a:spcPct val="104000"/>
              </a:lnSpc>
              <a:spcAft>
                <a:spcPts val="800"/>
              </a:spcAft>
              <a:buNone/>
            </a:pPr>
            <a:endParaRPr lang="nb-NO" sz="3200"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r>
              <a:rPr lang="nb-NO" sz="3200" kern="150" dirty="0">
                <a:effectLst/>
                <a:latin typeface="Calibri" panose="020F0502020204030204" pitchFamily="34" charset="0"/>
                <a:ea typeface="Calibri" panose="020F0502020204030204" pitchFamily="34" charset="0"/>
                <a:cs typeface="Calibri" panose="020F0502020204030204" pitchFamily="34" charset="0"/>
              </a:rPr>
              <a:t>En gang skal det skje jeg øser ut min Ånd over alle mennesker.</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Joel 3,1</a:t>
            </a:r>
            <a:endParaRPr lang="nb-NO" sz="3200" i="1" kern="15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341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Ap.gj. 1,6-8</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«Herre, er tiden nå kommet da du vil gjenreise riket for Israel?»</a:t>
            </a:r>
            <a:endParaRPr lang="nb-NO" sz="1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er ikke dere gitt å kjenne tider og stunder som Far har fastsatt av sin egen makt. </a:t>
            </a:r>
            <a:endParaRPr lang="nb-NO"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Men dere skal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få kraft </a:t>
            </a:r>
            <a:r>
              <a:rPr lang="nb-NO" sz="3200" kern="150" dirty="0">
                <a:latin typeface="Calibri" panose="020F0502020204030204" pitchFamily="34" charset="0"/>
                <a:ea typeface="Calibri" panose="020F0502020204030204" pitchFamily="34" charset="0"/>
                <a:cs typeface="Calibri" panose="020F0502020204030204" pitchFamily="34" charset="0"/>
              </a:rPr>
              <a:t>når Den hellige ånd kommer over dere, og dere skal være mine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vitner </a:t>
            </a:r>
            <a:r>
              <a:rPr lang="nb-NO" sz="3200" kern="150" dirty="0">
                <a:latin typeface="Calibri" panose="020F0502020204030204" pitchFamily="34" charset="0"/>
                <a:ea typeface="Calibri" panose="020F0502020204030204" pitchFamily="34" charset="0"/>
                <a:cs typeface="Calibri" panose="020F0502020204030204" pitchFamily="34" charset="0"/>
              </a:rPr>
              <a:t>i Jerusalem og hele Judea, i Samaria og helt til jordens ende.»</a:t>
            </a: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288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187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Da ble de alle fylt av Den hellige ånd, og de begynte å tale på andre språk etter som Ånden ga dem å forkynne. </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Ap. </a:t>
            </a:r>
            <a:r>
              <a:rPr lang="nb-NO" sz="3200" i="1" kern="150" dirty="0" err="1">
                <a:latin typeface="Calibri" panose="020F0502020204030204" pitchFamily="34" charset="0"/>
                <a:ea typeface="Calibri" panose="020F0502020204030204" pitchFamily="34" charset="0"/>
                <a:cs typeface="Calibri" panose="020F0502020204030204" pitchFamily="34" charset="0"/>
              </a:rPr>
              <a:t>gj</a:t>
            </a:r>
            <a:r>
              <a:rPr lang="nb-NO" sz="3200" i="1" kern="150" dirty="0">
                <a:latin typeface="Calibri" panose="020F0502020204030204" pitchFamily="34" charset="0"/>
                <a:ea typeface="Calibri" panose="020F0502020204030204" pitchFamily="34" charset="0"/>
                <a:cs typeface="Calibri" panose="020F0502020204030204" pitchFamily="34" charset="0"/>
              </a:rPr>
              <a:t>. 2,4</a:t>
            </a:r>
          </a:p>
          <a:p>
            <a:pPr marL="0" indent="0">
              <a:lnSpc>
                <a:spcPct val="104000"/>
              </a:lnSpc>
              <a:spcAft>
                <a:spcPts val="800"/>
              </a:spcAft>
              <a:buNone/>
            </a:pPr>
            <a:endParaRPr lang="nb-NO" sz="3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4144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Jeg, jeg er Herren,</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finnes ingen annen frelser enn jeg.</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er jeg som har fortalt</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og frelst og gjort det kjent,</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finnes ingen fremmed blant dere.</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Dere er mine vitner, sier Herren.</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Jesaja 43,11-12</a:t>
            </a:r>
          </a:p>
          <a:p>
            <a:pPr marL="0" indent="0">
              <a:lnSpc>
                <a:spcPct val="104000"/>
              </a:lnSpc>
              <a:spcAft>
                <a:spcPts val="800"/>
              </a:spcAft>
              <a:buNone/>
            </a:pPr>
            <a:endParaRPr lang="nb-NO" sz="3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2365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Jeg, jeg er Herren,</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finnes ingen annen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frelser</a:t>
            </a:r>
            <a:r>
              <a:rPr lang="nb-NO" sz="3200" kern="150" dirty="0">
                <a:latin typeface="Calibri" panose="020F0502020204030204" pitchFamily="34" charset="0"/>
                <a:ea typeface="Calibri" panose="020F0502020204030204" pitchFamily="34" charset="0"/>
                <a:cs typeface="Calibri" panose="020F0502020204030204" pitchFamily="34" charset="0"/>
              </a:rPr>
              <a:t> enn jeg.</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er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jeg </a:t>
            </a:r>
            <a:r>
              <a:rPr lang="nb-NO" sz="3200" kern="150" dirty="0">
                <a:latin typeface="Calibri" panose="020F0502020204030204" pitchFamily="34" charset="0"/>
                <a:ea typeface="Calibri" panose="020F0502020204030204" pitchFamily="34" charset="0"/>
                <a:cs typeface="Calibri" panose="020F0502020204030204" pitchFamily="34" charset="0"/>
              </a:rPr>
              <a:t>som</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 har fortalt</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og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frelst</a:t>
            </a:r>
            <a:r>
              <a:rPr lang="nb-NO" sz="3200" kern="150" dirty="0">
                <a:latin typeface="Calibri" panose="020F0502020204030204" pitchFamily="34" charset="0"/>
                <a:ea typeface="Calibri" panose="020F0502020204030204" pitchFamily="34" charset="0"/>
                <a:cs typeface="Calibri" panose="020F0502020204030204" pitchFamily="34" charset="0"/>
              </a:rPr>
              <a:t> og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gjort det kjent</a:t>
            </a:r>
            <a:r>
              <a:rPr lang="nb-NO" sz="3200" kern="150" dirty="0">
                <a:latin typeface="Calibri" panose="020F0502020204030204" pitchFamily="34" charset="0"/>
                <a:ea typeface="Calibri" panose="020F0502020204030204" pitchFamily="34" charset="0"/>
                <a:cs typeface="Calibri" panose="020F0502020204030204" pitchFamily="34" charset="0"/>
              </a:rPr>
              <a:t>,</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det finnes </a:t>
            </a: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ingen fremmed blant dere</a:t>
            </a:r>
            <a:r>
              <a:rPr lang="nb-NO" sz="3200" kern="150" dirty="0">
                <a:latin typeface="Calibri" panose="020F0502020204030204" pitchFamily="34" charset="0"/>
                <a:ea typeface="Calibri" panose="020F0502020204030204" pitchFamily="34" charset="0"/>
                <a:cs typeface="Calibri" panose="020F0502020204030204" pitchFamily="34" charset="0"/>
              </a:rPr>
              <a:t>.</a:t>
            </a:r>
          </a:p>
          <a:p>
            <a:pPr marL="0" indent="0">
              <a:lnSpc>
                <a:spcPct val="104000"/>
              </a:lnSpc>
              <a:spcAft>
                <a:spcPts val="800"/>
              </a:spcAft>
              <a:buNone/>
            </a:pPr>
            <a:r>
              <a:rPr lang="nb-NO" sz="3200" kern="150" dirty="0">
                <a:solidFill>
                  <a:srgbClr val="FFFF00"/>
                </a:solidFill>
                <a:latin typeface="Calibri" panose="020F0502020204030204" pitchFamily="34" charset="0"/>
                <a:ea typeface="Calibri" panose="020F0502020204030204" pitchFamily="34" charset="0"/>
                <a:cs typeface="Calibri" panose="020F0502020204030204" pitchFamily="34" charset="0"/>
              </a:rPr>
              <a:t>Dere er mine vitner</a:t>
            </a:r>
            <a:r>
              <a:rPr lang="nb-NO" sz="3200" kern="150" dirty="0">
                <a:latin typeface="Calibri" panose="020F0502020204030204" pitchFamily="34" charset="0"/>
                <a:ea typeface="Calibri" panose="020F0502020204030204" pitchFamily="34" charset="0"/>
                <a:cs typeface="Calibri" panose="020F0502020204030204" pitchFamily="34" charset="0"/>
              </a:rPr>
              <a:t>, sier Herren.</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Jesaja 43,11-12</a:t>
            </a:r>
          </a:p>
          <a:p>
            <a:pPr marL="0" indent="0">
              <a:lnSpc>
                <a:spcPct val="104000"/>
              </a:lnSpc>
              <a:spcAft>
                <a:spcPts val="800"/>
              </a:spcAft>
              <a:buNone/>
            </a:pPr>
            <a:endParaRPr lang="nb-NO" sz="3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335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313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FB3FA7-2F6B-531B-8DE6-465913A04D91}"/>
              </a:ext>
            </a:extLst>
          </p:cNvPr>
          <p:cNvSpPr>
            <a:spLocks noGrp="1"/>
          </p:cNvSpPr>
          <p:nvPr>
            <p:ph idx="1"/>
          </p:nvPr>
        </p:nvSpPr>
        <p:spPr>
          <a:xfrm>
            <a:off x="838200" y="786159"/>
            <a:ext cx="11026698" cy="6259325"/>
          </a:xfrm>
        </p:spPr>
        <p:txBody>
          <a:bodyPr>
            <a:normAutofit/>
          </a:bodyPr>
          <a:lstStyle/>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Jeg gjør deg til lys for folkeslag </a:t>
            </a:r>
          </a:p>
          <a:p>
            <a:pPr marL="0" indent="0">
              <a:lnSpc>
                <a:spcPct val="104000"/>
              </a:lnSpc>
              <a:spcAft>
                <a:spcPts val="800"/>
              </a:spcAft>
              <a:buNone/>
            </a:pPr>
            <a:r>
              <a:rPr lang="nb-NO" sz="3200" kern="150" dirty="0">
                <a:latin typeface="Calibri" panose="020F0502020204030204" pitchFamily="34" charset="0"/>
                <a:ea typeface="Calibri" panose="020F0502020204030204" pitchFamily="34" charset="0"/>
                <a:cs typeface="Calibri" panose="020F0502020204030204" pitchFamily="34" charset="0"/>
              </a:rPr>
              <a:t>så min frelse kan nå til jordens ende</a:t>
            </a:r>
          </a:p>
          <a:p>
            <a:pPr marL="0" indent="0">
              <a:lnSpc>
                <a:spcPct val="104000"/>
              </a:lnSpc>
              <a:spcAft>
                <a:spcPts val="800"/>
              </a:spcAft>
              <a:buNone/>
            </a:pPr>
            <a:r>
              <a:rPr lang="nb-NO" sz="3200" i="1" kern="150" dirty="0">
                <a:latin typeface="Calibri" panose="020F0502020204030204" pitchFamily="34" charset="0"/>
                <a:ea typeface="Calibri" panose="020F0502020204030204" pitchFamily="34" charset="0"/>
                <a:cs typeface="Calibri" panose="020F0502020204030204" pitchFamily="34" charset="0"/>
              </a:rPr>
              <a:t>Jesaja 49,6b</a:t>
            </a:r>
          </a:p>
          <a:p>
            <a:pPr marL="0" indent="0">
              <a:lnSpc>
                <a:spcPct val="104000"/>
              </a:lnSpc>
              <a:spcAft>
                <a:spcPts val="800"/>
              </a:spcAft>
              <a:buNone/>
            </a:pPr>
            <a:endParaRPr lang="nb-NO" sz="3200"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a:p>
            <a:pPr marL="0" indent="0">
              <a:lnSpc>
                <a:spcPct val="104000"/>
              </a:lnSpc>
              <a:spcAft>
                <a:spcPts val="800"/>
              </a:spcAft>
              <a:buNone/>
            </a:pPr>
            <a:endParaRPr lang="nb-NO" i="1" kern="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7943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083668"/>
      </p:ext>
    </p:extLst>
  </p:cSld>
  <p:clrMapOvr>
    <a:masterClrMapping/>
  </p:clrMapOvr>
</p:sld>
</file>

<file path=ppt/theme/theme1.xml><?xml version="1.0" encoding="utf-8"?>
<a:theme xmlns:a="http://schemas.openxmlformats.org/drawingml/2006/main" name="Office Theme">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14355</TotalTime>
  <Words>1041</Words>
  <Application>Microsoft Office PowerPoint</Application>
  <PresentationFormat>Widescreen</PresentationFormat>
  <Paragraphs>94</Paragraphs>
  <Slides>28</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28</vt:i4>
      </vt:variant>
    </vt:vector>
  </HeadingPairs>
  <TitlesOfParts>
    <vt:vector size="32" baseType="lpstr">
      <vt:lpstr>Arial</vt:lpstr>
      <vt:lpstr>Calibri</vt:lpstr>
      <vt:lpstr>Calibri Light</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Ingebrikt Kvam</dc:creator>
  <cp:lastModifiedBy>Lise T. Sagdahl</cp:lastModifiedBy>
  <cp:revision>60</cp:revision>
  <dcterms:created xsi:type="dcterms:W3CDTF">2022-02-13T06:25:45Z</dcterms:created>
  <dcterms:modified xsi:type="dcterms:W3CDTF">2024-05-19T07:30:26Z</dcterms:modified>
</cp:coreProperties>
</file>